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s/slide52.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51.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324" r:id="rId2"/>
    <p:sldId id="269" r:id="rId3"/>
    <p:sldId id="261" r:id="rId4"/>
    <p:sldId id="332" r:id="rId5"/>
    <p:sldId id="335" r:id="rId6"/>
    <p:sldId id="334" r:id="rId7"/>
    <p:sldId id="330" r:id="rId8"/>
    <p:sldId id="331" r:id="rId9"/>
    <p:sldId id="328" r:id="rId10"/>
    <p:sldId id="327" r:id="rId11"/>
    <p:sldId id="336" r:id="rId12"/>
    <p:sldId id="344" r:id="rId13"/>
    <p:sldId id="345" r:id="rId14"/>
    <p:sldId id="346" r:id="rId15"/>
    <p:sldId id="349" r:id="rId16"/>
    <p:sldId id="350" r:id="rId17"/>
    <p:sldId id="351" r:id="rId18"/>
    <p:sldId id="352" r:id="rId19"/>
    <p:sldId id="353" r:id="rId20"/>
    <p:sldId id="354" r:id="rId21"/>
    <p:sldId id="355" r:id="rId22"/>
    <p:sldId id="356" r:id="rId23"/>
    <p:sldId id="357" r:id="rId24"/>
    <p:sldId id="358" r:id="rId25"/>
    <p:sldId id="359" r:id="rId26"/>
    <p:sldId id="361" r:id="rId27"/>
    <p:sldId id="362" r:id="rId28"/>
    <p:sldId id="363" r:id="rId29"/>
    <p:sldId id="364" r:id="rId30"/>
    <p:sldId id="365" r:id="rId31"/>
    <p:sldId id="366" r:id="rId32"/>
    <p:sldId id="367" r:id="rId33"/>
    <p:sldId id="368" r:id="rId34"/>
    <p:sldId id="369" r:id="rId35"/>
    <p:sldId id="370" r:id="rId36"/>
    <p:sldId id="371" r:id="rId37"/>
    <p:sldId id="372" r:id="rId38"/>
    <p:sldId id="373" r:id="rId39"/>
    <p:sldId id="374" r:id="rId40"/>
    <p:sldId id="382" r:id="rId41"/>
    <p:sldId id="375" r:id="rId42"/>
    <p:sldId id="376" r:id="rId43"/>
    <p:sldId id="377" r:id="rId44"/>
    <p:sldId id="360" r:id="rId45"/>
    <p:sldId id="378" r:id="rId46"/>
    <p:sldId id="379" r:id="rId47"/>
    <p:sldId id="380" r:id="rId48"/>
    <p:sldId id="381" r:id="rId49"/>
    <p:sldId id="337" r:id="rId50"/>
    <p:sldId id="338" r:id="rId51"/>
    <p:sldId id="347" r:id="rId52"/>
    <p:sldId id="348" r:id="rId53"/>
    <p:sldId id="300" r:id="rId54"/>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21"/>
    <p:restoredTop sz="94682"/>
  </p:normalViewPr>
  <p:slideViewPr>
    <p:cSldViewPr snapToGrid="0" snapToObjects="1">
      <p:cViewPr varScale="1">
        <p:scale>
          <a:sx n="86" d="100"/>
          <a:sy n="86" d="100"/>
        </p:scale>
        <p:origin x="888" y="5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31FB7-D13B-2A41-8C8A-67D440B96455}" type="datetimeFigureOut">
              <a:rPr lang="en-US" smtClean="0"/>
              <a:t>10/29/2017</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4871C7-0B5E-1C48-9355-C5C96DE5D485}" type="slidenum">
              <a:rPr lang="en-US" smtClean="0"/>
              <a:t>‹Nº›</a:t>
            </a:fld>
            <a:endParaRPr lang="en-US"/>
          </a:p>
        </p:txBody>
      </p:sp>
    </p:spTree>
    <p:extLst>
      <p:ext uri="{BB962C8B-B14F-4D97-AF65-F5344CB8AC3E}">
        <p14:creationId xmlns:p14="http://schemas.microsoft.com/office/powerpoint/2010/main" val="1029959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pic>
        <p:nvPicPr>
          <p:cNvPr id="7" name="Imagen 11" descr="Logo-BTS.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0465" y="120440"/>
            <a:ext cx="1659515" cy="60346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5B911-01B1-7540-A19E-7A8E5AF6880D}"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35B911-01B1-7540-A19E-7A8E5AF6880D}" type="datetimeFigureOut">
              <a:rPr lang="en-US" smtClean="0"/>
              <a:t>10/29/2017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35B911-01B1-7540-A19E-7A8E5AF6880D}" type="datetimeFigureOut">
              <a:rPr lang="en-US" smtClean="0"/>
              <a:t>10/29/2017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35B911-01B1-7540-A19E-7A8E5AF6880D}" type="datetimeFigureOut">
              <a:rPr lang="en-US" smtClean="0"/>
              <a:t>10/29/2017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5B911-01B1-7540-A19E-7A8E5AF6880D}" type="datetimeFigureOut">
              <a:rPr lang="en-US" smtClean="0"/>
              <a:t>10/29/2017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5B911-01B1-7540-A19E-7A8E5AF6880D}" type="datetimeFigureOut">
              <a:rPr lang="en-US" smtClean="0"/>
              <a:t>10/29/2017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5B911-01B1-7540-A19E-7A8E5AF6880D}" type="datetimeFigureOut">
              <a:rPr lang="en-US" smtClean="0"/>
              <a:t>10/29/2017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635B911-01B1-7540-A19E-7A8E5AF6880D}" type="datetimeFigureOut">
              <a:rPr lang="en-US" smtClean="0"/>
              <a:t>10/29/2017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4D991D-9587-C241-A5B8-12B7F4FD8E81}" type="slidenum">
              <a:rPr lang="en-US" smtClean="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35B911-01B1-7540-A19E-7A8E5AF6880D}" type="datetimeFigureOut">
              <a:rPr lang="en-US" smtClean="0"/>
              <a:t>10/29/2017</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4D991D-9587-C241-A5B8-12B7F4FD8E81}" type="slidenum">
              <a:rPr lang="en-US" smtClean="0"/>
              <a:t>‹Nº›</a:t>
            </a:fld>
            <a:endParaRPr lang="en-US"/>
          </a:p>
        </p:txBody>
      </p:sp>
    </p:spTree>
    <p:extLst>
      <p:ext uri="{BB962C8B-B14F-4D97-AF65-F5344CB8AC3E}">
        <p14:creationId xmlns:p14="http://schemas.microsoft.com/office/powerpoint/2010/main" val="12679107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github.com/FGutierresBTS/BTS_MasterInBigData.gi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iki.openstreetmap.org/wiki/Shapefiles"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www.qgis.org/en/site/forusers/download.html" TargetMode="External"/><Relationship Id="rId5" Type="http://schemas.openxmlformats.org/officeDocument/2006/relationships/image" Target="../media/image47.png"/><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GutierresBTS/BTS_MasterInBigData.git"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www.arcgis.com/"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6.jpeg"/></Relationships>
</file>

<file path=ppt/slides/_rels/slide51.xml.rels><?xml version="1.0" encoding="UTF-8" standalone="yes"?>
<Relationships xmlns="http://schemas.openxmlformats.org/package/2006/relationships"><Relationship Id="rId3" Type="http://schemas.openxmlformats.org/officeDocument/2006/relationships/hyperlink" Target="http://www.arcgis.com/"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6.jpeg"/></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365126" y="1917701"/>
            <a:ext cx="9159875" cy="2828925"/>
          </a:xfrm>
          <a:prstGeom prst="rect">
            <a:avLst/>
          </a:prstGeom>
          <a:solidFill>
            <a:srgbClr val="00B4F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533400">
              <a:defRPr/>
            </a:pPr>
            <a:r>
              <a:rPr lang="en-US" sz="4800" b="1" dirty="0" smtClean="0">
                <a:solidFill>
                  <a:srgbClr val="FFFFFF"/>
                </a:solidFill>
                <a:latin typeface="Arial" panose="020B0604020202020204" pitchFamily="34" charset="0"/>
                <a:cs typeface="Arial" panose="020B0604020202020204" pitchFamily="34" charset="0"/>
              </a:rPr>
              <a:t>Data Science </a:t>
            </a:r>
          </a:p>
          <a:p>
            <a:pPr marL="533400">
              <a:defRPr/>
            </a:pPr>
            <a:r>
              <a:rPr lang="en-US" sz="4800" b="1" dirty="0" smtClean="0">
                <a:solidFill>
                  <a:srgbClr val="FFFFFF"/>
                </a:solidFill>
                <a:latin typeface="Arial" panose="020B0604020202020204" pitchFamily="34" charset="0"/>
                <a:cs typeface="Arial" panose="020B0604020202020204" pitchFamily="34" charset="0"/>
              </a:rPr>
              <a:t>Foundations</a:t>
            </a:r>
            <a:endParaRPr lang="en-US" sz="4800" b="1" dirty="0">
              <a:solidFill>
                <a:srgbClr val="FFFFFF"/>
              </a:solidFill>
              <a:latin typeface="Arial" panose="020B0604020202020204" pitchFamily="34" charset="0"/>
              <a:cs typeface="Arial" panose="020B0604020202020204" pitchFamily="34" charset="0"/>
            </a:endParaRPr>
          </a:p>
        </p:txBody>
      </p:sp>
      <p:sp>
        <p:nvSpPr>
          <p:cNvPr id="4" name="TextBox 3"/>
          <p:cNvSpPr txBox="1"/>
          <p:nvPr/>
        </p:nvSpPr>
        <p:spPr>
          <a:xfrm>
            <a:off x="927100" y="4273999"/>
            <a:ext cx="501343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ea typeface="Avenir Book" charset="0"/>
                <a:cs typeface="Arial" panose="020B0604020202020204" pitchFamily="34" charset="0"/>
              </a:rPr>
              <a:t>Master in Big Data Solutions 2017-2018</a:t>
            </a:r>
          </a:p>
        </p:txBody>
      </p:sp>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07768" y="2732881"/>
            <a:ext cx="1198563" cy="1198563"/>
          </a:xfrm>
          <a:prstGeom prst="rect">
            <a:avLst/>
          </a:prstGeom>
        </p:spPr>
      </p:pic>
      <p:grpSp>
        <p:nvGrpSpPr>
          <p:cNvPr id="7" name="Group 6"/>
          <p:cNvGrpSpPr/>
          <p:nvPr/>
        </p:nvGrpSpPr>
        <p:grpSpPr>
          <a:xfrm>
            <a:off x="3934054" y="6370075"/>
            <a:ext cx="2138727" cy="246221"/>
            <a:chOff x="3491134" y="6101329"/>
            <a:chExt cx="2138727" cy="246221"/>
          </a:xfrm>
        </p:grpSpPr>
        <p:pic>
          <p:nvPicPr>
            <p:cNvPr id="2" name="Picture 1"/>
            <p:cNvPicPr>
              <a:picLocks noChangeAspect="1"/>
            </p:cNvPicPr>
            <p:nvPr/>
          </p:nvPicPr>
          <p:blipFill>
            <a:blip r:embed="rId4"/>
            <a:stretch>
              <a:fillRect/>
            </a:stretch>
          </p:blipFill>
          <p:spPr>
            <a:xfrm>
              <a:off x="3506673" y="6138552"/>
              <a:ext cx="167984" cy="167984"/>
            </a:xfrm>
            <a:prstGeom prst="rect">
              <a:avLst/>
            </a:prstGeom>
          </p:spPr>
        </p:pic>
        <p:sp>
          <p:nvSpPr>
            <p:cNvPr id="3" name="TextBox 2"/>
            <p:cNvSpPr txBox="1"/>
            <p:nvPr/>
          </p:nvSpPr>
          <p:spPr>
            <a:xfrm>
              <a:off x="3491134" y="6101329"/>
              <a:ext cx="2138727" cy="246221"/>
            </a:xfrm>
            <a:prstGeom prst="rect">
              <a:avLst/>
            </a:prstGeom>
            <a:noFill/>
          </p:spPr>
          <p:txBody>
            <a:bodyPr wrap="none" rtlCol="0">
              <a:spAutoFit/>
            </a:bodyPr>
            <a:lstStyle/>
            <a:p>
              <a:pPr algn="ctr"/>
              <a:r>
                <a:rPr lang="en-US" sz="1000" dirty="0">
                  <a:latin typeface="Avenir Book" charset="0"/>
                  <a:ea typeface="Avenir Book" charset="0"/>
                  <a:cs typeface="Avenir Book" charset="0"/>
                </a:rPr>
                <a:t>Barcelona Technology School S.L.</a:t>
              </a:r>
            </a:p>
          </p:txBody>
        </p:sp>
      </p:grpSp>
      <p:pic>
        <p:nvPicPr>
          <p:cNvPr id="11" name="Picture 2" descr="C:\Users\jordi.selles\Desktop\logo_EURECAT_Alta.jpg">
            <a:extLst>
              <a:ext uri="{FF2B5EF4-FFF2-40B4-BE49-F238E27FC236}">
                <a16:creationId xmlns="" xmlns:a16="http://schemas.microsoft.com/office/drawing/2014/main" id="{586967E9-ED6B-407D-B660-20DD4CFA0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13" name="2 CuadroTexto"/>
          <p:cNvSpPr txBox="1"/>
          <p:nvPr/>
        </p:nvSpPr>
        <p:spPr>
          <a:xfrm>
            <a:off x="6538546" y="5274140"/>
            <a:ext cx="2074437" cy="646331"/>
          </a:xfrm>
          <a:prstGeom prst="rect">
            <a:avLst/>
          </a:prstGeom>
          <a:noFill/>
        </p:spPr>
        <p:txBody>
          <a:bodyPr wrap="square" rtlCol="0">
            <a:spAutoFit/>
          </a:bodyPr>
          <a:lstStyle/>
          <a:p>
            <a:pPr>
              <a:lnSpc>
                <a:spcPct val="150000"/>
              </a:lnSpc>
            </a:pPr>
            <a:r>
              <a:rPr lang="en-GB" sz="1200" dirty="0">
                <a:latin typeface="Arial" panose="020B0604020202020204" pitchFamily="34" charset="0"/>
                <a:cs typeface="Arial" panose="020B0604020202020204" pitchFamily="34" charset="0"/>
              </a:rPr>
              <a:t>Liana </a:t>
            </a:r>
            <a:r>
              <a:rPr lang="en-GB" sz="1200" dirty="0" err="1">
                <a:latin typeface="Arial" panose="020B0604020202020204" pitchFamily="34" charset="0"/>
                <a:cs typeface="Arial" panose="020B0604020202020204" pitchFamily="34" charset="0"/>
              </a:rPr>
              <a:t>Napalkova</a:t>
            </a:r>
            <a:endParaRPr lang="en-GB" sz="1200" dirty="0">
              <a:latin typeface="Arial" panose="020B0604020202020204" pitchFamily="34" charset="0"/>
              <a:cs typeface="Arial" panose="020B0604020202020204" pitchFamily="34" charset="0"/>
            </a:endParaRPr>
          </a:p>
          <a:p>
            <a:pPr>
              <a:lnSpc>
                <a:spcPct val="150000"/>
              </a:lnSpc>
            </a:pPr>
            <a:r>
              <a:rPr lang="en-GB" sz="1200" dirty="0" err="1">
                <a:latin typeface="Arial" panose="020B0604020202020204" pitchFamily="34" charset="0"/>
                <a:cs typeface="Arial" panose="020B0604020202020204" pitchFamily="34" charset="0"/>
              </a:rPr>
              <a:t>liana.napalkova@bts.tech</a:t>
            </a:r>
            <a:endParaRPr lang="en-GB" sz="1200" i="1" dirty="0"/>
          </a:p>
        </p:txBody>
      </p:sp>
      <p:sp>
        <p:nvSpPr>
          <p:cNvPr id="15" name="2 CuadroTexto">
            <a:extLst>
              <a:ext uri="{FF2B5EF4-FFF2-40B4-BE49-F238E27FC236}">
                <a16:creationId xmlns:a16="http://schemas.microsoft.com/office/drawing/2014/main" xmlns="" id="{4F369697-B90A-4820-93BB-D114F9495318}"/>
              </a:ext>
            </a:extLst>
          </p:cNvPr>
          <p:cNvSpPr txBox="1"/>
          <p:nvPr/>
        </p:nvSpPr>
        <p:spPr>
          <a:xfrm>
            <a:off x="3606049" y="5274140"/>
            <a:ext cx="2074437" cy="646331"/>
          </a:xfrm>
          <a:prstGeom prst="rect">
            <a:avLst/>
          </a:prstGeom>
          <a:noFill/>
        </p:spPr>
        <p:txBody>
          <a:bodyPr wrap="square" rtlCol="0">
            <a:spAutoFit/>
          </a:bodyPr>
          <a:lstStyle/>
          <a:p>
            <a:pPr>
              <a:lnSpc>
                <a:spcPct val="150000"/>
              </a:lnSpc>
            </a:pPr>
            <a:r>
              <a:rPr lang="en-GB" sz="1200" dirty="0">
                <a:latin typeface="Arial" panose="020B0604020202020204" pitchFamily="34" charset="0"/>
                <a:cs typeface="Arial" panose="020B0604020202020204" pitchFamily="34" charset="0"/>
              </a:rPr>
              <a:t>Ludovico </a:t>
            </a:r>
            <a:r>
              <a:rPr lang="en-GB" sz="1200" dirty="0" err="1">
                <a:latin typeface="Arial" panose="020B0604020202020204" pitchFamily="34" charset="0"/>
                <a:cs typeface="Arial" panose="020B0604020202020204" pitchFamily="34" charset="0"/>
              </a:rPr>
              <a:t>Boratto</a:t>
            </a:r>
            <a:endParaRPr lang="en-GB" sz="1200" dirty="0">
              <a:latin typeface="Arial" panose="020B0604020202020204" pitchFamily="34" charset="0"/>
              <a:cs typeface="Arial" panose="020B0604020202020204" pitchFamily="34" charset="0"/>
            </a:endParaRPr>
          </a:p>
          <a:p>
            <a:pPr>
              <a:lnSpc>
                <a:spcPct val="150000"/>
              </a:lnSpc>
            </a:pPr>
            <a:r>
              <a:rPr lang="en-GB" sz="1200" dirty="0" err="1">
                <a:latin typeface="Arial" panose="020B0604020202020204" pitchFamily="34" charset="0"/>
                <a:cs typeface="Arial" panose="020B0604020202020204" pitchFamily="34" charset="0"/>
              </a:rPr>
              <a:t>ludovico.boratto@bts.tech</a:t>
            </a:r>
            <a:endParaRPr lang="en-GB" sz="1200" i="1" dirty="0"/>
          </a:p>
        </p:txBody>
      </p:sp>
      <p:sp>
        <p:nvSpPr>
          <p:cNvPr id="16" name="2 CuadroTexto">
            <a:extLst>
              <a:ext uri="{FF2B5EF4-FFF2-40B4-BE49-F238E27FC236}">
                <a16:creationId xmlns:a16="http://schemas.microsoft.com/office/drawing/2014/main" xmlns="" id="{0423868D-E838-4B12-A266-CA69C00C4C0F}"/>
              </a:ext>
            </a:extLst>
          </p:cNvPr>
          <p:cNvSpPr txBox="1"/>
          <p:nvPr/>
        </p:nvSpPr>
        <p:spPr>
          <a:xfrm>
            <a:off x="584771" y="5274139"/>
            <a:ext cx="2336611" cy="646331"/>
          </a:xfrm>
          <a:prstGeom prst="rect">
            <a:avLst/>
          </a:prstGeom>
          <a:noFill/>
        </p:spPr>
        <p:txBody>
          <a:bodyPr wrap="square" rtlCol="0">
            <a:spAutoFit/>
          </a:bodyPr>
          <a:lstStyle/>
          <a:p>
            <a:pPr>
              <a:lnSpc>
                <a:spcPct val="150000"/>
              </a:lnSpc>
            </a:pPr>
            <a:r>
              <a:rPr lang="en-GB" sz="1200" dirty="0">
                <a:latin typeface="Arial" panose="020B0604020202020204" pitchFamily="34" charset="0"/>
                <a:cs typeface="Arial" panose="020B0604020202020204" pitchFamily="34" charset="0"/>
              </a:rPr>
              <a:t>Francisco </a:t>
            </a:r>
            <a:r>
              <a:rPr lang="en-GB" sz="1200" dirty="0" smtClean="0">
                <a:latin typeface="Arial" panose="020B0604020202020204" pitchFamily="34" charset="0"/>
                <a:cs typeface="Arial" panose="020B0604020202020204" pitchFamily="34" charset="0"/>
              </a:rPr>
              <a:t>Gutierres</a:t>
            </a:r>
            <a:endParaRPr lang="en-GB" sz="1200" dirty="0">
              <a:latin typeface="Arial" panose="020B0604020202020204" pitchFamily="34" charset="0"/>
              <a:cs typeface="Arial" panose="020B0604020202020204" pitchFamily="34" charset="0"/>
            </a:endParaRPr>
          </a:p>
          <a:p>
            <a:pPr>
              <a:lnSpc>
                <a:spcPct val="150000"/>
              </a:lnSpc>
            </a:pPr>
            <a:r>
              <a:rPr lang="en-GB" sz="1200" dirty="0" err="1">
                <a:latin typeface="Arial" panose="020B0604020202020204" pitchFamily="34" charset="0"/>
                <a:cs typeface="Arial" panose="020B0604020202020204" pitchFamily="34" charset="0"/>
              </a:rPr>
              <a:t>francisco.gutierres@bts.tech</a:t>
            </a:r>
            <a:endParaRPr lang="en-GB" sz="1200" i="1" dirty="0"/>
          </a:p>
        </p:txBody>
      </p:sp>
    </p:spTree>
    <p:extLst>
      <p:ext uri="{BB962C8B-B14F-4D97-AF65-F5344CB8AC3E}">
        <p14:creationId xmlns:p14="http://schemas.microsoft.com/office/powerpoint/2010/main" val="2859520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Exercise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 xmlns:a16="http://schemas.microsoft.com/office/drawing/2014/main"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1021" y="1174569"/>
            <a:ext cx="9834979" cy="5539978"/>
          </a:xfrm>
          <a:prstGeom prst="rect">
            <a:avLst/>
          </a:prstGeom>
          <a:noFill/>
        </p:spPr>
        <p:txBody>
          <a:bodyPr wrap="square" rtlCol="0">
            <a:spAutoFit/>
          </a:bodyPr>
          <a:lstStyle/>
          <a:p>
            <a:r>
              <a:rPr lang="en-US" b="1" u="sng" dirty="0" smtClean="0"/>
              <a:t>Exercise </a:t>
            </a:r>
            <a:r>
              <a:rPr lang="en-US" b="1" u="sng" dirty="0"/>
              <a:t>1 </a:t>
            </a:r>
            <a:r>
              <a:rPr lang="en-US" b="1" u="sng" dirty="0" smtClean="0"/>
              <a:t>– Data Imputation</a:t>
            </a:r>
            <a:endParaRPr lang="es-ES" b="1" u="sng" dirty="0"/>
          </a:p>
          <a:p>
            <a:endParaRPr lang="es-ES" sz="1600" dirty="0"/>
          </a:p>
          <a:p>
            <a:pPr marL="285750" indent="-285750">
              <a:buFont typeface="Arial" panose="020B0604020202020204" pitchFamily="34" charset="0"/>
              <a:buChar char="•"/>
            </a:pPr>
            <a:r>
              <a:rPr lang="en-US" sz="1600" dirty="0"/>
              <a:t>Considering the </a:t>
            </a:r>
            <a:r>
              <a:rPr lang="en-US" sz="1600" dirty="0" smtClean="0"/>
              <a:t>dataset “Bike sharing” develop the imputation for the variable “temp”. </a:t>
            </a:r>
            <a:endParaRPr lang="en-US" sz="1600" dirty="0"/>
          </a:p>
          <a:p>
            <a:pPr marL="1200150" lvl="2" indent="-285750">
              <a:buFontTx/>
              <a:buChar char="-"/>
            </a:pPr>
            <a:r>
              <a:rPr lang="en-US" sz="1600" dirty="0" smtClean="0"/>
              <a:t>Interpret </a:t>
            </a:r>
            <a:r>
              <a:rPr lang="en-US" sz="1600" dirty="0"/>
              <a:t>and discuss the Results. </a:t>
            </a:r>
            <a:endParaRPr lang="en-US" sz="1600" dirty="0" smtClean="0"/>
          </a:p>
          <a:p>
            <a:pPr marL="1200150" lvl="2" indent="-285750">
              <a:buFontTx/>
              <a:buChar char="-"/>
            </a:pPr>
            <a:r>
              <a:rPr lang="en-US" sz="1600" dirty="0" smtClean="0"/>
              <a:t>Commit </a:t>
            </a:r>
            <a:r>
              <a:rPr lang="en-US" sz="1600" dirty="0"/>
              <a:t>scripts in your GitHub account. You should export your solution code (.</a:t>
            </a:r>
            <a:r>
              <a:rPr lang="en-US" sz="1600" dirty="0" err="1"/>
              <a:t>ipynb</a:t>
            </a:r>
            <a:r>
              <a:rPr lang="en-US" sz="1600" dirty="0"/>
              <a:t> notebook) and push it to your repository “</a:t>
            </a:r>
            <a:r>
              <a:rPr lang="en-US" sz="1600" dirty="0" err="1"/>
              <a:t>DataScienceFoundations</a:t>
            </a:r>
            <a:r>
              <a:rPr lang="en-US" sz="1600" dirty="0"/>
              <a:t>”. </a:t>
            </a:r>
          </a:p>
          <a:p>
            <a:pPr marL="285750" indent="-285750">
              <a:buFont typeface="Arial" panose="020B0604020202020204" pitchFamily="34" charset="0"/>
              <a:buChar char="•"/>
            </a:pPr>
            <a:r>
              <a:rPr lang="en-US" sz="1600" dirty="0" smtClean="0"/>
              <a:t>The </a:t>
            </a:r>
            <a:r>
              <a:rPr lang="en-US" sz="1600" dirty="0"/>
              <a:t>following are the tasks that should complete and synchronize with your repository “</a:t>
            </a:r>
            <a:r>
              <a:rPr lang="en-US" sz="1600" dirty="0" err="1"/>
              <a:t>DataScienceFoundations</a:t>
            </a:r>
            <a:r>
              <a:rPr lang="en-US" sz="1600" dirty="0"/>
              <a:t>” until November </a:t>
            </a:r>
            <a:r>
              <a:rPr lang="en-US" sz="1600" dirty="0" smtClean="0"/>
              <a:t>14. </a:t>
            </a:r>
            <a:r>
              <a:rPr lang="en-US" sz="1600" dirty="0"/>
              <a:t>Please notice that none of these tasks is graded, however it’s important that you correctly understand and complete them in order to be sure that you won’t have problems with further assignments. </a:t>
            </a:r>
            <a:endParaRPr lang="en-US" sz="1600" dirty="0" smtClean="0"/>
          </a:p>
          <a:p>
            <a:pPr marL="285750" indent="-285750">
              <a:buFont typeface="Arial" panose="020B0604020202020204" pitchFamily="34" charset="0"/>
              <a:buChar char="•"/>
            </a:pPr>
            <a:endParaRPr lang="en-US" sz="1600" dirty="0"/>
          </a:p>
          <a:p>
            <a:r>
              <a:rPr lang="es-ES" sz="1600" b="1" dirty="0" err="1"/>
              <a:t>Guidelines</a:t>
            </a:r>
            <a:r>
              <a:rPr lang="es-ES" sz="1600" b="1" dirty="0"/>
              <a:t>: </a:t>
            </a:r>
            <a:endParaRPr lang="es-ES" sz="1600" dirty="0"/>
          </a:p>
          <a:p>
            <a:pPr marL="285750" indent="-285750">
              <a:buFont typeface="Arial" panose="020B0604020202020204" pitchFamily="34" charset="0"/>
              <a:buChar char="•"/>
            </a:pPr>
            <a:r>
              <a:rPr lang="en-US" sz="1600" dirty="0" smtClean="0"/>
              <a:t>Clone </a:t>
            </a:r>
            <a:r>
              <a:rPr lang="en-US" sz="1600" dirty="0"/>
              <a:t>the </a:t>
            </a:r>
            <a:r>
              <a:rPr lang="en-US" sz="1600" dirty="0" err="1"/>
              <a:t>Git</a:t>
            </a:r>
            <a:r>
              <a:rPr lang="en-US" sz="1600" dirty="0"/>
              <a:t> repository to get an initial code: </a:t>
            </a:r>
            <a:endParaRPr lang="es-ES" sz="1600" dirty="0"/>
          </a:p>
          <a:p>
            <a:pPr algn="ctr"/>
            <a:r>
              <a:rPr lang="es-ES" sz="1600" dirty="0">
                <a:hlinkClick r:id="rId4"/>
              </a:rPr>
              <a:t>https://</a:t>
            </a:r>
            <a:r>
              <a:rPr lang="es-ES" sz="1600" dirty="0" smtClean="0">
                <a:hlinkClick r:id="rId4"/>
              </a:rPr>
              <a:t>github.com/FGutierresBTS/BTS_MasterInBigData.git</a:t>
            </a:r>
            <a:r>
              <a:rPr lang="es-ES" sz="1600" dirty="0" smtClean="0"/>
              <a:t> </a:t>
            </a:r>
            <a:endParaRPr lang="es-ES" sz="1600" dirty="0"/>
          </a:p>
          <a:p>
            <a:pPr marL="285750" indent="-285750">
              <a:buFont typeface="Arial" panose="020B0604020202020204" pitchFamily="34" charset="0"/>
              <a:buChar char="•"/>
            </a:pPr>
            <a:r>
              <a:rPr lang="en-US" sz="1600" dirty="0" smtClean="0"/>
              <a:t>Once </a:t>
            </a:r>
            <a:r>
              <a:rPr lang="en-US" sz="1600" dirty="0"/>
              <a:t>you downloaded the repository to your local file system, go to the folder “</a:t>
            </a:r>
            <a:r>
              <a:rPr lang="en-US" sz="1600" dirty="0" err="1" smtClean="0"/>
              <a:t>BTS_MasterInBigData</a:t>
            </a:r>
            <a:r>
              <a:rPr lang="en-US" sz="1600" dirty="0" smtClean="0"/>
              <a:t>/Session_9_DSF</a:t>
            </a:r>
            <a:r>
              <a:rPr lang="en-US" sz="1600" dirty="0"/>
              <a:t>”. </a:t>
            </a:r>
            <a:endParaRPr lang="en-US" sz="1600" dirty="0" smtClean="0"/>
          </a:p>
          <a:p>
            <a:pPr marL="285750" indent="-285750">
              <a:buFont typeface="Arial" panose="020B0604020202020204" pitchFamily="34" charset="0"/>
              <a:buChar char="•"/>
            </a:pPr>
            <a:r>
              <a:rPr lang="en-US" sz="1600" dirty="0" smtClean="0"/>
              <a:t>Copy </a:t>
            </a:r>
            <a:r>
              <a:rPr lang="en-US" sz="1600" dirty="0"/>
              <a:t>the folder “</a:t>
            </a:r>
            <a:r>
              <a:rPr lang="en-US" sz="1600" dirty="0" smtClean="0"/>
              <a:t>Session_9_DSF</a:t>
            </a:r>
            <a:r>
              <a:rPr lang="en-US" sz="1600" dirty="0"/>
              <a:t>” into your local folder “</a:t>
            </a:r>
            <a:r>
              <a:rPr lang="en-US" sz="1600" dirty="0" err="1"/>
              <a:t>DataScienceFoundations</a:t>
            </a:r>
            <a:r>
              <a:rPr lang="en-US" sz="1600" dirty="0"/>
              <a:t>”. </a:t>
            </a:r>
            <a:endParaRPr lang="en-US" sz="1600" dirty="0" smtClean="0"/>
          </a:p>
          <a:p>
            <a:pPr marL="285750" indent="-285750">
              <a:buFont typeface="Arial" panose="020B0604020202020204" pitchFamily="34" charset="0"/>
              <a:buChar char="•"/>
            </a:pPr>
            <a:r>
              <a:rPr lang="en-US" sz="1600" dirty="0" smtClean="0"/>
              <a:t>In </a:t>
            </a:r>
            <a:r>
              <a:rPr lang="en-US" sz="1600" dirty="0"/>
              <a:t>the folder “</a:t>
            </a:r>
            <a:r>
              <a:rPr lang="en-US" sz="1600" dirty="0" smtClean="0"/>
              <a:t>Session_9_DSF</a:t>
            </a:r>
            <a:r>
              <a:rPr lang="en-US" sz="1600" dirty="0"/>
              <a:t>” you will see the files called: </a:t>
            </a:r>
          </a:p>
          <a:p>
            <a:r>
              <a:rPr lang="es-ES" sz="1600" i="1" dirty="0" smtClean="0"/>
              <a:t>	- </a:t>
            </a:r>
            <a:r>
              <a:rPr lang="es-ES" sz="1600" i="1" dirty="0" smtClean="0"/>
              <a:t>BTS_DataScienceFoundation_Session9_DataExploration_Imputation_Exercise1.ipynb </a:t>
            </a:r>
            <a:endParaRPr lang="es-ES" sz="1600" dirty="0"/>
          </a:p>
          <a:p>
            <a:pPr marL="285750" indent="-285750">
              <a:buFont typeface="Arial" panose="020B0604020202020204" pitchFamily="34" charset="0"/>
              <a:buChar char="•"/>
            </a:pPr>
            <a:r>
              <a:rPr lang="en-US" sz="1600" dirty="0" smtClean="0"/>
              <a:t>Import </a:t>
            </a:r>
            <a:r>
              <a:rPr lang="en-US" sz="1600" dirty="0"/>
              <a:t>these files into </a:t>
            </a:r>
            <a:r>
              <a:rPr lang="en-US" sz="1600" dirty="0" err="1"/>
              <a:t>Jupyter</a:t>
            </a:r>
            <a:r>
              <a:rPr lang="en-US" sz="1600" dirty="0"/>
              <a:t> Notebook using the “Upload” button. </a:t>
            </a:r>
            <a:endParaRPr lang="en-US" sz="1600" dirty="0" smtClean="0"/>
          </a:p>
          <a:p>
            <a:pPr marL="285750" indent="-285750">
              <a:buFont typeface="Arial" panose="020B0604020202020204" pitchFamily="34" charset="0"/>
              <a:buChar char="•"/>
            </a:pPr>
            <a:r>
              <a:rPr lang="en-US" sz="1600" dirty="0" smtClean="0"/>
              <a:t>Open </a:t>
            </a:r>
            <a:r>
              <a:rPr lang="en-US" sz="1600" dirty="0"/>
              <a:t>the imported script and put your code inside the notebook. </a:t>
            </a:r>
            <a:endParaRPr lang="en-US" sz="1600" dirty="0" smtClean="0"/>
          </a:p>
          <a:p>
            <a:pPr marL="285750" indent="-285750">
              <a:buFont typeface="Arial" panose="020B0604020202020204" pitchFamily="34" charset="0"/>
              <a:buChar char="•"/>
            </a:pPr>
            <a:r>
              <a:rPr lang="en-US" sz="1600" dirty="0" smtClean="0"/>
              <a:t>Export </a:t>
            </a:r>
            <a:r>
              <a:rPr lang="en-US" sz="1600" dirty="0"/>
              <a:t>your Exercise1 *.</a:t>
            </a:r>
            <a:r>
              <a:rPr lang="en-US" sz="1600" dirty="0" err="1"/>
              <a:t>ipynb</a:t>
            </a:r>
            <a:r>
              <a:rPr lang="en-US" sz="1600" dirty="0"/>
              <a:t> notebook and push it to your repository “</a:t>
            </a:r>
            <a:r>
              <a:rPr lang="en-US" sz="1600" dirty="0" err="1"/>
              <a:t>DataScienceFoundations</a:t>
            </a:r>
            <a:r>
              <a:rPr lang="en-US" sz="1600" dirty="0" smtClean="0"/>
              <a:t>”. </a:t>
            </a:r>
            <a:r>
              <a:rPr lang="en-US" sz="1600" dirty="0"/>
              <a:t>Also in “Teams/Assignments” section.</a:t>
            </a:r>
            <a:r>
              <a:rPr lang="en-US" sz="1600" dirty="0" smtClean="0"/>
              <a:t> </a:t>
            </a:r>
            <a:endParaRPr lang="en-US" sz="1600" dirty="0"/>
          </a:p>
        </p:txBody>
      </p:sp>
    </p:spTree>
    <p:extLst>
      <p:ext uri="{BB962C8B-B14F-4D97-AF65-F5344CB8AC3E}">
        <p14:creationId xmlns:p14="http://schemas.microsoft.com/office/powerpoint/2010/main" val="9788536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1873603"/>
            <a:ext cx="9906000" cy="646331"/>
          </a:xfrm>
          <a:prstGeom prst="rect">
            <a:avLst/>
          </a:prstGeom>
        </p:spPr>
        <p:txBody>
          <a:bodyPr wrap="square">
            <a:spAutoFit/>
          </a:bodyPr>
          <a:lstStyle/>
          <a:p>
            <a:pPr algn="ctr"/>
            <a:r>
              <a:rPr lang="en-US" sz="3600" b="1" dirty="0" smtClean="0">
                <a:solidFill>
                  <a:schemeClr val="bg1"/>
                </a:solidFill>
                <a:latin typeface="Arial" charset="0"/>
                <a:ea typeface="Arial" charset="0"/>
                <a:cs typeface="Arial" charset="0"/>
              </a:rPr>
              <a:t>Introduction to GIS Science</a:t>
            </a:r>
            <a:endParaRPr lang="en-US" sz="2400" dirty="0" smtClean="0">
              <a:solidFill>
                <a:schemeClr val="bg1"/>
              </a:solidFill>
              <a:latin typeface="Arial" charset="0"/>
              <a:ea typeface="Arial" charset="0"/>
              <a:cs typeface="Arial" charset="0"/>
            </a:endParaRPr>
          </a:p>
        </p:txBody>
      </p:sp>
      <p:pic>
        <p:nvPicPr>
          <p:cNvPr id="2" name="Imagen 1"/>
          <p:cNvPicPr>
            <a:picLocks noChangeAspect="1"/>
          </p:cNvPicPr>
          <p:nvPr/>
        </p:nvPicPr>
        <p:blipFill>
          <a:blip r:embed="rId2"/>
          <a:stretch>
            <a:fillRect/>
          </a:stretch>
        </p:blipFill>
        <p:spPr>
          <a:xfrm>
            <a:off x="3307909" y="2894120"/>
            <a:ext cx="5941144" cy="3215923"/>
          </a:xfrm>
          <a:prstGeom prst="rect">
            <a:avLst/>
          </a:prstGeom>
        </p:spPr>
      </p:pic>
    </p:spTree>
    <p:extLst>
      <p:ext uri="{BB962C8B-B14F-4D97-AF65-F5344CB8AC3E}">
        <p14:creationId xmlns:p14="http://schemas.microsoft.com/office/powerpoint/2010/main" val="431074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p:cNvPicPr>
            <a:picLocks noChangeAspect="1"/>
          </p:cNvPicPr>
          <p:nvPr/>
        </p:nvPicPr>
        <p:blipFill rotWithShape="1">
          <a:blip r:embed="rId4"/>
          <a:srcRect l="9679" t="16661" r="33055" b="6067"/>
          <a:stretch/>
        </p:blipFill>
        <p:spPr>
          <a:xfrm>
            <a:off x="1642368" y="1127464"/>
            <a:ext cx="6951216" cy="5275961"/>
          </a:xfrm>
          <a:prstGeom prst="rect">
            <a:avLst/>
          </a:prstGeom>
        </p:spPr>
      </p:pic>
    </p:spTree>
    <p:extLst>
      <p:ext uri="{BB962C8B-B14F-4D97-AF65-F5344CB8AC3E}">
        <p14:creationId xmlns:p14="http://schemas.microsoft.com/office/powerpoint/2010/main" val="3209578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782" t="16024" r="32338" b="5430"/>
          <a:stretch/>
        </p:blipFill>
        <p:spPr>
          <a:xfrm>
            <a:off x="1491448" y="1233996"/>
            <a:ext cx="7031217" cy="5276088"/>
          </a:xfrm>
          <a:prstGeom prst="rect">
            <a:avLst/>
          </a:prstGeom>
        </p:spPr>
      </p:pic>
    </p:spTree>
    <p:extLst>
      <p:ext uri="{BB962C8B-B14F-4D97-AF65-F5344CB8AC3E}">
        <p14:creationId xmlns:p14="http://schemas.microsoft.com/office/powerpoint/2010/main" val="3108128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782" t="16343" r="31889" b="5429"/>
          <a:stretch/>
        </p:blipFill>
        <p:spPr>
          <a:xfrm>
            <a:off x="1608138" y="1242874"/>
            <a:ext cx="7113584" cy="5276088"/>
          </a:xfrm>
          <a:prstGeom prst="rect">
            <a:avLst/>
          </a:prstGeom>
        </p:spPr>
      </p:pic>
    </p:spTree>
    <p:extLst>
      <p:ext uri="{BB962C8B-B14F-4D97-AF65-F5344CB8AC3E}">
        <p14:creationId xmlns:p14="http://schemas.microsoft.com/office/powerpoint/2010/main" val="3539913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04" t="16183" r="32068" b="5430"/>
          <a:stretch/>
        </p:blipFill>
        <p:spPr>
          <a:xfrm>
            <a:off x="1307920" y="1287262"/>
            <a:ext cx="7099128" cy="5276088"/>
          </a:xfrm>
          <a:prstGeom prst="rect">
            <a:avLst/>
          </a:prstGeom>
        </p:spPr>
      </p:pic>
    </p:spTree>
    <p:extLst>
      <p:ext uri="{BB962C8B-B14F-4D97-AF65-F5344CB8AC3E}">
        <p14:creationId xmlns:p14="http://schemas.microsoft.com/office/powerpoint/2010/main" val="24038186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514" t="15546" r="32427" b="5429"/>
          <a:stretch/>
        </p:blipFill>
        <p:spPr>
          <a:xfrm>
            <a:off x="1397083" y="1127464"/>
            <a:ext cx="7009965" cy="5276088"/>
          </a:xfrm>
          <a:prstGeom prst="rect">
            <a:avLst/>
          </a:prstGeom>
        </p:spPr>
      </p:pic>
    </p:spTree>
    <p:extLst>
      <p:ext uri="{BB962C8B-B14F-4D97-AF65-F5344CB8AC3E}">
        <p14:creationId xmlns:p14="http://schemas.microsoft.com/office/powerpoint/2010/main" val="1903286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514" t="16661" r="32158" b="5748"/>
          <a:stretch/>
        </p:blipFill>
        <p:spPr>
          <a:xfrm>
            <a:off x="1340528" y="1100830"/>
            <a:ext cx="7172014" cy="5276088"/>
          </a:xfrm>
          <a:prstGeom prst="rect">
            <a:avLst/>
          </a:prstGeom>
        </p:spPr>
      </p:pic>
    </p:spTree>
    <p:extLst>
      <p:ext uri="{BB962C8B-B14F-4D97-AF65-F5344CB8AC3E}">
        <p14:creationId xmlns:p14="http://schemas.microsoft.com/office/powerpoint/2010/main" val="667363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514" t="16184" r="31979" b="6067"/>
          <a:stretch/>
        </p:blipFill>
        <p:spPr>
          <a:xfrm>
            <a:off x="1349405" y="1189609"/>
            <a:ext cx="7178941" cy="5276088"/>
          </a:xfrm>
          <a:prstGeom prst="rect">
            <a:avLst/>
          </a:prstGeom>
        </p:spPr>
      </p:pic>
    </p:spTree>
    <p:extLst>
      <p:ext uri="{BB962C8B-B14F-4D97-AF65-F5344CB8AC3E}">
        <p14:creationId xmlns:p14="http://schemas.microsoft.com/office/powerpoint/2010/main" val="1824532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513" t="16343" r="32069" b="5589"/>
          <a:stretch/>
        </p:blipFill>
        <p:spPr>
          <a:xfrm>
            <a:off x="1358284" y="1225118"/>
            <a:ext cx="7138872" cy="5276088"/>
          </a:xfrm>
          <a:prstGeom prst="rect">
            <a:avLst/>
          </a:prstGeom>
        </p:spPr>
      </p:pic>
    </p:spTree>
    <p:extLst>
      <p:ext uri="{BB962C8B-B14F-4D97-AF65-F5344CB8AC3E}">
        <p14:creationId xmlns:p14="http://schemas.microsoft.com/office/powerpoint/2010/main" val="3947035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921168"/>
            <a:ext cx="9906000" cy="2123658"/>
          </a:xfrm>
          <a:prstGeom prst="rect">
            <a:avLst/>
          </a:prstGeom>
        </p:spPr>
        <p:txBody>
          <a:bodyPr wrap="square">
            <a:spAutoFit/>
          </a:bodyPr>
          <a:lstStyle/>
          <a:p>
            <a:pPr algn="ctr"/>
            <a:r>
              <a:rPr lang="en-US" sz="3600" b="1" dirty="0" smtClean="0">
                <a:solidFill>
                  <a:schemeClr val="bg1"/>
                </a:solidFill>
                <a:latin typeface="Arial" charset="0"/>
                <a:ea typeface="Arial" charset="0"/>
                <a:cs typeface="Arial" charset="0"/>
              </a:rPr>
              <a:t>Session 9 – Continuous </a:t>
            </a:r>
            <a:r>
              <a:rPr lang="en-US" sz="3600" b="1" dirty="0">
                <a:solidFill>
                  <a:schemeClr val="bg1"/>
                </a:solidFill>
                <a:latin typeface="Arial" charset="0"/>
                <a:ea typeface="Arial" charset="0"/>
                <a:cs typeface="Arial" charset="0"/>
              </a:rPr>
              <a:t>distributions (</a:t>
            </a:r>
            <a:r>
              <a:rPr lang="es-ES" sz="3600" b="1" dirty="0">
                <a:solidFill>
                  <a:schemeClr val="bg1"/>
                </a:solidFill>
                <a:latin typeface="Arial" charset="0"/>
                <a:ea typeface="Arial" charset="0"/>
                <a:cs typeface="Arial" charset="0"/>
              </a:rPr>
              <a:t>Data </a:t>
            </a:r>
            <a:r>
              <a:rPr lang="es-ES" sz="3600" b="1" dirty="0" err="1">
                <a:solidFill>
                  <a:schemeClr val="bg1"/>
                </a:solidFill>
                <a:latin typeface="Arial" charset="0"/>
                <a:ea typeface="Arial" charset="0"/>
                <a:cs typeface="Arial" charset="0"/>
              </a:rPr>
              <a:t>Exploration</a:t>
            </a:r>
            <a:r>
              <a:rPr lang="es-ES" sz="3600" b="1" dirty="0">
                <a:solidFill>
                  <a:schemeClr val="bg1"/>
                </a:solidFill>
                <a:latin typeface="Arial" charset="0"/>
                <a:ea typeface="Arial" charset="0"/>
                <a:cs typeface="Arial" charset="0"/>
              </a:rPr>
              <a:t> and </a:t>
            </a:r>
            <a:r>
              <a:rPr lang="es-ES" sz="3600" b="1" dirty="0" err="1" smtClean="0">
                <a:solidFill>
                  <a:schemeClr val="bg1"/>
                </a:solidFill>
                <a:latin typeface="Arial" charset="0"/>
                <a:ea typeface="Arial" charset="0"/>
                <a:cs typeface="Arial" charset="0"/>
              </a:rPr>
              <a:t>Imputation</a:t>
            </a:r>
            <a:r>
              <a:rPr lang="en-US" sz="3600" b="1" dirty="0" smtClean="0">
                <a:solidFill>
                  <a:schemeClr val="bg1"/>
                </a:solidFill>
                <a:latin typeface="Arial" charset="0"/>
                <a:ea typeface="Arial" charset="0"/>
                <a:cs typeface="Arial" charset="0"/>
              </a:rPr>
              <a:t>) &amp; Introduction to GIS Science</a:t>
            </a:r>
            <a:endParaRPr lang="en-US" sz="2400" dirty="0" smtClean="0">
              <a:solidFill>
                <a:schemeClr val="bg1"/>
              </a:solidFill>
              <a:latin typeface="Arial" charset="0"/>
              <a:ea typeface="Arial" charset="0"/>
              <a:cs typeface="Arial" charset="0"/>
            </a:endParaRPr>
          </a:p>
          <a:p>
            <a:pPr algn="ctr"/>
            <a:r>
              <a:rPr lang="en-US" sz="2400" dirty="0" smtClean="0">
                <a:solidFill>
                  <a:schemeClr val="bg1"/>
                </a:solidFill>
                <a:latin typeface="Arial" charset="0"/>
                <a:ea typeface="Arial" charset="0"/>
                <a:cs typeface="Arial" charset="0"/>
              </a:rPr>
              <a:t>Francisco Gutierres</a:t>
            </a:r>
            <a:endParaRPr lang="en-US" sz="2400" dirty="0">
              <a:solidFill>
                <a:schemeClr val="bg1"/>
              </a:solidFill>
              <a:effectLst/>
              <a:latin typeface="Arial" charset="0"/>
              <a:ea typeface="Arial" charset="0"/>
              <a:cs typeface="Arial" charset="0"/>
            </a:endParaRPr>
          </a:p>
        </p:txBody>
      </p:sp>
    </p:spTree>
    <p:extLst>
      <p:ext uri="{BB962C8B-B14F-4D97-AF65-F5344CB8AC3E}">
        <p14:creationId xmlns:p14="http://schemas.microsoft.com/office/powerpoint/2010/main" val="158093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962" t="15387" r="32338" b="5429"/>
          <a:stretch/>
        </p:blipFill>
        <p:spPr>
          <a:xfrm>
            <a:off x="1453651" y="1162975"/>
            <a:ext cx="6953397" cy="5276088"/>
          </a:xfrm>
          <a:prstGeom prst="rect">
            <a:avLst/>
          </a:prstGeom>
        </p:spPr>
      </p:pic>
    </p:spTree>
    <p:extLst>
      <p:ext uri="{BB962C8B-B14F-4D97-AF65-F5344CB8AC3E}">
        <p14:creationId xmlns:p14="http://schemas.microsoft.com/office/powerpoint/2010/main" val="4068934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872" t="16160" r="32248" b="5568"/>
          <a:stretch/>
        </p:blipFill>
        <p:spPr>
          <a:xfrm>
            <a:off x="1361538" y="1207363"/>
            <a:ext cx="7045510" cy="5276088"/>
          </a:xfrm>
          <a:prstGeom prst="rect">
            <a:avLst/>
          </a:prstGeom>
        </p:spPr>
      </p:pic>
    </p:spTree>
    <p:extLst>
      <p:ext uri="{BB962C8B-B14F-4D97-AF65-F5344CB8AC3E}">
        <p14:creationId xmlns:p14="http://schemas.microsoft.com/office/powerpoint/2010/main" val="3739638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693" t="16343" r="32248" b="5270"/>
          <a:stretch/>
        </p:blipFill>
        <p:spPr>
          <a:xfrm>
            <a:off x="1464816" y="1189607"/>
            <a:ext cx="7066954" cy="5276088"/>
          </a:xfrm>
          <a:prstGeom prst="rect">
            <a:avLst/>
          </a:prstGeom>
        </p:spPr>
      </p:pic>
    </p:spTree>
    <p:extLst>
      <p:ext uri="{BB962C8B-B14F-4D97-AF65-F5344CB8AC3E}">
        <p14:creationId xmlns:p14="http://schemas.microsoft.com/office/powerpoint/2010/main" val="11385500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04" t="16024" r="32158" b="5430"/>
          <a:stretch/>
        </p:blipFill>
        <p:spPr>
          <a:xfrm>
            <a:off x="1455937" y="1216240"/>
            <a:ext cx="7074025" cy="5276088"/>
          </a:xfrm>
          <a:prstGeom prst="rect">
            <a:avLst/>
          </a:prstGeom>
        </p:spPr>
      </p:pic>
    </p:spTree>
    <p:extLst>
      <p:ext uri="{BB962C8B-B14F-4D97-AF65-F5344CB8AC3E}">
        <p14:creationId xmlns:p14="http://schemas.microsoft.com/office/powerpoint/2010/main" val="3590536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693" t="16184" r="32158" b="5589"/>
          <a:stretch/>
        </p:blipFill>
        <p:spPr>
          <a:xfrm>
            <a:off x="1473693" y="1127464"/>
            <a:ext cx="7092095" cy="5276088"/>
          </a:xfrm>
          <a:prstGeom prst="rect">
            <a:avLst/>
          </a:prstGeom>
        </p:spPr>
      </p:pic>
    </p:spTree>
    <p:extLst>
      <p:ext uri="{BB962C8B-B14F-4D97-AF65-F5344CB8AC3E}">
        <p14:creationId xmlns:p14="http://schemas.microsoft.com/office/powerpoint/2010/main" val="4412434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4"/>
          <a:srcRect l="8782" t="16024" r="31710" b="5270"/>
          <a:stretch/>
        </p:blipFill>
        <p:spPr>
          <a:xfrm>
            <a:off x="1315303" y="1216239"/>
            <a:ext cx="7091745" cy="5276088"/>
          </a:xfrm>
          <a:prstGeom prst="rect">
            <a:avLst/>
          </a:prstGeom>
        </p:spPr>
      </p:pic>
    </p:spTree>
    <p:extLst>
      <p:ext uri="{BB962C8B-B14F-4D97-AF65-F5344CB8AC3E}">
        <p14:creationId xmlns:p14="http://schemas.microsoft.com/office/powerpoint/2010/main" val="9812054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93" t="16024" r="31800" b="5430"/>
          <a:stretch/>
        </p:blipFill>
        <p:spPr>
          <a:xfrm>
            <a:off x="1300917" y="1109708"/>
            <a:ext cx="7106131" cy="5276088"/>
          </a:xfrm>
          <a:prstGeom prst="rect">
            <a:avLst/>
          </a:prstGeom>
        </p:spPr>
      </p:pic>
    </p:spTree>
    <p:extLst>
      <p:ext uri="{BB962C8B-B14F-4D97-AF65-F5344CB8AC3E}">
        <p14:creationId xmlns:p14="http://schemas.microsoft.com/office/powerpoint/2010/main" val="28181753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9051" t="15388" r="32517" b="5747"/>
          <a:stretch/>
        </p:blipFill>
        <p:spPr>
          <a:xfrm>
            <a:off x="1608138" y="1154096"/>
            <a:ext cx="6949514" cy="5276088"/>
          </a:xfrm>
          <a:prstGeom prst="rect">
            <a:avLst/>
          </a:prstGeom>
        </p:spPr>
      </p:pic>
    </p:spTree>
    <p:extLst>
      <p:ext uri="{BB962C8B-B14F-4D97-AF65-F5344CB8AC3E}">
        <p14:creationId xmlns:p14="http://schemas.microsoft.com/office/powerpoint/2010/main" val="138096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514" t="16024" r="32875" b="5589"/>
          <a:stretch/>
        </p:blipFill>
        <p:spPr>
          <a:xfrm>
            <a:off x="1677879" y="1118585"/>
            <a:ext cx="7013339" cy="5276088"/>
          </a:xfrm>
          <a:prstGeom prst="rect">
            <a:avLst/>
          </a:prstGeom>
        </p:spPr>
      </p:pic>
    </p:spTree>
    <p:extLst>
      <p:ext uri="{BB962C8B-B14F-4D97-AF65-F5344CB8AC3E}">
        <p14:creationId xmlns:p14="http://schemas.microsoft.com/office/powerpoint/2010/main" val="8107595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9231" t="16184" r="32517" b="6386"/>
          <a:stretch/>
        </p:blipFill>
        <p:spPr>
          <a:xfrm>
            <a:off x="1608138" y="1207363"/>
            <a:ext cx="7056497" cy="5276088"/>
          </a:xfrm>
          <a:prstGeom prst="rect">
            <a:avLst/>
          </a:prstGeom>
        </p:spPr>
      </p:pic>
    </p:spTree>
    <p:extLst>
      <p:ext uri="{BB962C8B-B14F-4D97-AF65-F5344CB8AC3E}">
        <p14:creationId xmlns:p14="http://schemas.microsoft.com/office/powerpoint/2010/main" val="2855871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878394" y="354263"/>
            <a:ext cx="4160113" cy="646331"/>
          </a:xfrm>
          <a:prstGeom prst="rect">
            <a:avLst/>
          </a:prstGeom>
          <a:noFill/>
        </p:spPr>
        <p:txBody>
          <a:bodyPr wrap="none" rtlCol="0">
            <a:spAutoFit/>
          </a:bodyPr>
          <a:lstStyle/>
          <a:p>
            <a:pPr algn="ctr"/>
            <a:r>
              <a:rPr lang="en-US" sz="3600" b="1" dirty="0">
                <a:latin typeface="Arial" charset="0"/>
                <a:ea typeface="Arial" charset="0"/>
                <a:cs typeface="Arial" charset="0"/>
              </a:rPr>
              <a:t>What we will </a:t>
            </a:r>
            <a:r>
              <a:rPr lang="en-US" sz="3600" b="1" dirty="0" smtClean="0">
                <a:latin typeface="Arial" charset="0"/>
                <a:ea typeface="Arial" charset="0"/>
                <a:cs typeface="Arial" charset="0"/>
              </a:rPr>
              <a:t>learn</a:t>
            </a:r>
            <a:endParaRPr lang="en-US" sz="3600" b="1" dirty="0">
              <a:latin typeface="Arial" charset="0"/>
              <a:ea typeface="Arial" charset="0"/>
              <a:cs typeface="Arial" charset="0"/>
            </a:endParaRPr>
          </a:p>
        </p:txBody>
      </p:sp>
      <p:pic>
        <p:nvPicPr>
          <p:cNvPr id="38" name="Imagen 11" descr="Logo-BTS.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7000"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574672" y="5313472"/>
            <a:ext cx="8894968" cy="1477328"/>
          </a:xfrm>
          <a:prstGeom prst="rect">
            <a:avLst/>
          </a:prstGeom>
          <a:noFill/>
        </p:spPr>
        <p:txBody>
          <a:bodyPr wrap="square" rtlCol="0">
            <a:spAutoFit/>
          </a:bodyPr>
          <a:lstStyle/>
          <a:p>
            <a:pPr fontAlgn="base"/>
            <a:r>
              <a:rPr lang="en-US" dirty="0" smtClean="0"/>
              <a:t>We will learn how to:</a:t>
            </a:r>
          </a:p>
          <a:p>
            <a:pPr fontAlgn="base"/>
            <a:endParaRPr lang="en-US" dirty="0" smtClean="0"/>
          </a:p>
          <a:p>
            <a:pPr marL="285750" indent="-285750" fontAlgn="base">
              <a:buFont typeface="Arial" panose="020B0604020202020204" pitchFamily="34" charset="0"/>
              <a:buChar char="•"/>
            </a:pPr>
            <a:r>
              <a:rPr lang="en-US" dirty="0" smtClean="0"/>
              <a:t>Implement </a:t>
            </a:r>
            <a:r>
              <a:rPr lang="en-US" dirty="0"/>
              <a:t>of several </a:t>
            </a:r>
            <a:r>
              <a:rPr lang="en-US" dirty="0" err="1"/>
              <a:t>Phyton</a:t>
            </a:r>
            <a:r>
              <a:rPr lang="en-US" dirty="0"/>
              <a:t> </a:t>
            </a:r>
            <a:r>
              <a:rPr lang="en-US" dirty="0" smtClean="0"/>
              <a:t>libraries (</a:t>
            </a:r>
            <a:r>
              <a:rPr lang="es-ES" dirty="0"/>
              <a:t>Pandas, </a:t>
            </a:r>
            <a:r>
              <a:rPr lang="es-ES" dirty="0" err="1" smtClean="0"/>
              <a:t>Numpy</a:t>
            </a:r>
            <a:r>
              <a:rPr lang="es-ES" dirty="0"/>
              <a:t> and </a:t>
            </a:r>
            <a:r>
              <a:rPr lang="es-ES" dirty="0" err="1"/>
              <a:t>Matplotlib</a:t>
            </a:r>
            <a:r>
              <a:rPr lang="en-US" dirty="0"/>
              <a:t>) to </a:t>
            </a:r>
            <a:r>
              <a:rPr lang="en-GB" dirty="0"/>
              <a:t>perform </a:t>
            </a:r>
            <a:r>
              <a:rPr lang="es-ES" dirty="0"/>
              <a:t>Data </a:t>
            </a:r>
            <a:r>
              <a:rPr lang="es-ES" dirty="0" err="1"/>
              <a:t>Exploration</a:t>
            </a:r>
            <a:r>
              <a:rPr lang="es-ES" dirty="0"/>
              <a:t> and </a:t>
            </a:r>
            <a:r>
              <a:rPr lang="es-ES" dirty="0" err="1"/>
              <a:t>Imputation</a:t>
            </a:r>
            <a:r>
              <a:rPr lang="es-ES" dirty="0"/>
              <a:t> </a:t>
            </a:r>
            <a:r>
              <a:rPr lang="en-GB" dirty="0" smtClean="0"/>
              <a:t>using </a:t>
            </a:r>
            <a:r>
              <a:rPr lang="en-GB" dirty="0" err="1"/>
              <a:t>DataFrames</a:t>
            </a:r>
            <a:r>
              <a:rPr lang="en-US" dirty="0"/>
              <a:t>. </a:t>
            </a:r>
            <a:endParaRPr lang="en-US" dirty="0" smtClean="0"/>
          </a:p>
          <a:p>
            <a:pPr marL="285750" indent="-285750" fontAlgn="base">
              <a:buFont typeface="Arial" panose="020B0604020202020204" pitchFamily="34" charset="0"/>
              <a:buChar char="•"/>
            </a:pPr>
            <a:r>
              <a:rPr lang="en-US" dirty="0" smtClean="0"/>
              <a:t>Introduction </a:t>
            </a:r>
            <a:r>
              <a:rPr lang="en-US" dirty="0"/>
              <a:t>to GIS concepts, file types and ArcGIS Online </a:t>
            </a:r>
            <a:r>
              <a:rPr lang="en-US" dirty="0" err="1"/>
              <a:t>plataform</a:t>
            </a:r>
            <a:r>
              <a:rPr lang="en-US" dirty="0"/>
              <a:t>.</a:t>
            </a:r>
          </a:p>
        </p:txBody>
      </p:sp>
      <p:sp>
        <p:nvSpPr>
          <p:cNvPr id="3" name="CuadroTexto 2"/>
          <p:cNvSpPr txBox="1"/>
          <p:nvPr/>
        </p:nvSpPr>
        <p:spPr>
          <a:xfrm>
            <a:off x="1191250" y="1256554"/>
            <a:ext cx="8670360" cy="369332"/>
          </a:xfrm>
          <a:prstGeom prst="rect">
            <a:avLst/>
          </a:prstGeom>
          <a:noFill/>
        </p:spPr>
        <p:txBody>
          <a:bodyPr wrap="square" rtlCol="0">
            <a:spAutoFit/>
          </a:bodyPr>
          <a:lstStyle/>
          <a:p>
            <a:r>
              <a:rPr lang="en-US" b="1" dirty="0" smtClean="0"/>
              <a:t>Continuous </a:t>
            </a:r>
            <a:r>
              <a:rPr lang="en-US" b="1" dirty="0"/>
              <a:t>distributions (</a:t>
            </a:r>
            <a:r>
              <a:rPr lang="es-ES" b="1" dirty="0"/>
              <a:t>Data </a:t>
            </a:r>
            <a:r>
              <a:rPr lang="es-ES" b="1" dirty="0" err="1"/>
              <a:t>Exploration</a:t>
            </a:r>
            <a:r>
              <a:rPr lang="es-ES" b="1" dirty="0"/>
              <a:t> and </a:t>
            </a:r>
            <a:r>
              <a:rPr lang="es-ES" b="1" dirty="0" err="1"/>
              <a:t>Imputation</a:t>
            </a:r>
            <a:r>
              <a:rPr lang="en-US" b="1" dirty="0"/>
              <a:t>) &amp; Introduction to GIS </a:t>
            </a:r>
            <a:r>
              <a:rPr lang="en-US" b="1" dirty="0" smtClean="0"/>
              <a:t>Science</a:t>
            </a:r>
            <a:endParaRPr lang="en-US" b="1" dirty="0"/>
          </a:p>
        </p:txBody>
      </p:sp>
      <p:sp>
        <p:nvSpPr>
          <p:cNvPr id="25" name="CuadroTexto 24"/>
          <p:cNvSpPr txBox="1"/>
          <p:nvPr/>
        </p:nvSpPr>
        <p:spPr>
          <a:xfrm>
            <a:off x="159704" y="1256554"/>
            <a:ext cx="1075936" cy="369332"/>
          </a:xfrm>
          <a:prstGeom prst="rect">
            <a:avLst/>
          </a:prstGeom>
          <a:noFill/>
        </p:spPr>
        <p:txBody>
          <a:bodyPr wrap="none" rtlCol="0">
            <a:spAutoFit/>
          </a:bodyPr>
          <a:lstStyle/>
          <a:p>
            <a:r>
              <a:rPr lang="ca-ES" b="1" dirty="0" smtClean="0"/>
              <a:t>Session9:</a:t>
            </a:r>
            <a:endParaRPr lang="ca-ES" dirty="0"/>
          </a:p>
        </p:txBody>
      </p:sp>
      <p:sp>
        <p:nvSpPr>
          <p:cNvPr id="27" name="CuadroTexto 26"/>
          <p:cNvSpPr txBox="1"/>
          <p:nvPr/>
        </p:nvSpPr>
        <p:spPr>
          <a:xfrm>
            <a:off x="639099" y="1706327"/>
            <a:ext cx="8892526" cy="1200329"/>
          </a:xfrm>
          <a:prstGeom prst="rect">
            <a:avLst/>
          </a:prstGeom>
          <a:noFill/>
        </p:spPr>
        <p:txBody>
          <a:bodyPr wrap="square" rtlCol="0">
            <a:spAutoFit/>
          </a:bodyPr>
          <a:lstStyle/>
          <a:p>
            <a:r>
              <a:rPr lang="en-US" dirty="0" smtClean="0"/>
              <a:t>- Continuous </a:t>
            </a:r>
            <a:r>
              <a:rPr lang="en-US" dirty="0"/>
              <a:t>distributions (</a:t>
            </a:r>
            <a:r>
              <a:rPr lang="es-ES" dirty="0"/>
              <a:t>Data </a:t>
            </a:r>
            <a:r>
              <a:rPr lang="es-ES" dirty="0" err="1"/>
              <a:t>Exploration</a:t>
            </a:r>
            <a:r>
              <a:rPr lang="es-ES" dirty="0"/>
              <a:t> and </a:t>
            </a:r>
            <a:r>
              <a:rPr lang="es-ES" dirty="0" err="1" smtClean="0"/>
              <a:t>Imputation</a:t>
            </a:r>
            <a:r>
              <a:rPr lang="en-US" dirty="0" smtClean="0"/>
              <a:t>) </a:t>
            </a:r>
            <a:r>
              <a:rPr lang="en-US" dirty="0"/>
              <a:t>using </a:t>
            </a:r>
            <a:r>
              <a:rPr lang="es-ES" dirty="0"/>
              <a:t>Pandas, </a:t>
            </a:r>
            <a:r>
              <a:rPr lang="es-ES" dirty="0" err="1"/>
              <a:t>Numpy</a:t>
            </a:r>
            <a:r>
              <a:rPr lang="es-ES" dirty="0"/>
              <a:t>, and </a:t>
            </a:r>
            <a:r>
              <a:rPr lang="es-ES" dirty="0" err="1"/>
              <a:t>Matplotlib</a:t>
            </a:r>
            <a:r>
              <a:rPr lang="es-ES" dirty="0"/>
              <a:t> </a:t>
            </a:r>
            <a:r>
              <a:rPr lang="en-US" dirty="0"/>
              <a:t>libraries. </a:t>
            </a:r>
            <a:endParaRPr lang="en-US" dirty="0" smtClean="0"/>
          </a:p>
          <a:p>
            <a:endParaRPr lang="en-US" dirty="0"/>
          </a:p>
          <a:p>
            <a:r>
              <a:rPr lang="en-US" dirty="0" smtClean="0"/>
              <a:t>- Introduction </a:t>
            </a:r>
            <a:r>
              <a:rPr lang="en-US" dirty="0"/>
              <a:t>to GIS Science</a:t>
            </a:r>
            <a:r>
              <a:rPr lang="ca-ES" dirty="0"/>
              <a:t>.</a:t>
            </a:r>
            <a:endParaRPr lang="en-US" dirty="0"/>
          </a:p>
        </p:txBody>
      </p:sp>
      <p:pic>
        <p:nvPicPr>
          <p:cNvPr id="4" name="Imagen 3"/>
          <p:cNvPicPr>
            <a:picLocks noChangeAspect="1"/>
          </p:cNvPicPr>
          <p:nvPr/>
        </p:nvPicPr>
        <p:blipFill>
          <a:blip r:embed="rId3"/>
          <a:stretch>
            <a:fillRect/>
          </a:stretch>
        </p:blipFill>
        <p:spPr>
          <a:xfrm>
            <a:off x="4073171" y="2494626"/>
            <a:ext cx="5451062" cy="2967995"/>
          </a:xfrm>
          <a:prstGeom prst="rect">
            <a:avLst/>
          </a:prstGeom>
        </p:spPr>
      </p:pic>
      <p:sp>
        <p:nvSpPr>
          <p:cNvPr id="6" name="Elipse 5"/>
          <p:cNvSpPr/>
          <p:nvPr/>
        </p:nvSpPr>
        <p:spPr>
          <a:xfrm>
            <a:off x="6621255" y="4307713"/>
            <a:ext cx="2902977" cy="7245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10" name="Elipse 9"/>
          <p:cNvSpPr/>
          <p:nvPr/>
        </p:nvSpPr>
        <p:spPr>
          <a:xfrm>
            <a:off x="8420323" y="2900552"/>
            <a:ext cx="1111302" cy="724541"/>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617722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962" t="16821" r="32158" b="6226"/>
          <a:stretch/>
        </p:blipFill>
        <p:spPr>
          <a:xfrm>
            <a:off x="1358283" y="1198485"/>
            <a:ext cx="7176791" cy="5276088"/>
          </a:xfrm>
          <a:prstGeom prst="rect">
            <a:avLst/>
          </a:prstGeom>
        </p:spPr>
      </p:pic>
    </p:spTree>
    <p:extLst>
      <p:ext uri="{BB962C8B-B14F-4D97-AF65-F5344CB8AC3E}">
        <p14:creationId xmlns:p14="http://schemas.microsoft.com/office/powerpoint/2010/main" val="16027545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9051" t="16661" r="32427" b="5748"/>
          <a:stretch/>
        </p:blipFill>
        <p:spPr>
          <a:xfrm>
            <a:off x="1464815" y="1145219"/>
            <a:ext cx="7074509" cy="5276088"/>
          </a:xfrm>
          <a:prstGeom prst="rect">
            <a:avLst/>
          </a:prstGeom>
        </p:spPr>
      </p:pic>
    </p:spTree>
    <p:extLst>
      <p:ext uri="{BB962C8B-B14F-4D97-AF65-F5344CB8AC3E}">
        <p14:creationId xmlns:p14="http://schemas.microsoft.com/office/powerpoint/2010/main" val="28828071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93" t="16184" r="32427" b="6863"/>
          <a:stretch/>
        </p:blipFill>
        <p:spPr>
          <a:xfrm>
            <a:off x="1608138" y="1109710"/>
            <a:ext cx="7176791" cy="5276088"/>
          </a:xfrm>
          <a:prstGeom prst="rect">
            <a:avLst/>
          </a:prstGeom>
        </p:spPr>
      </p:pic>
    </p:spTree>
    <p:extLst>
      <p:ext uri="{BB962C8B-B14F-4D97-AF65-F5344CB8AC3E}">
        <p14:creationId xmlns:p14="http://schemas.microsoft.com/office/powerpoint/2010/main" val="307417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693" t="17777" r="31800" b="6545"/>
          <a:stretch/>
        </p:blipFill>
        <p:spPr>
          <a:xfrm>
            <a:off x="1322772" y="1180729"/>
            <a:ext cx="7375416" cy="5276088"/>
          </a:xfrm>
          <a:prstGeom prst="rect">
            <a:avLst/>
          </a:prstGeom>
        </p:spPr>
      </p:pic>
    </p:spTree>
    <p:extLst>
      <p:ext uri="{BB962C8B-B14F-4D97-AF65-F5344CB8AC3E}">
        <p14:creationId xmlns:p14="http://schemas.microsoft.com/office/powerpoint/2010/main" val="176980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04" t="16183" r="31979" b="6227"/>
          <a:stretch/>
        </p:blipFill>
        <p:spPr>
          <a:xfrm>
            <a:off x="1393794" y="1154096"/>
            <a:ext cx="7182847" cy="5276088"/>
          </a:xfrm>
          <a:prstGeom prst="rect">
            <a:avLst/>
          </a:prstGeom>
        </p:spPr>
      </p:pic>
    </p:spTree>
    <p:extLst>
      <p:ext uri="{BB962C8B-B14F-4D97-AF65-F5344CB8AC3E}">
        <p14:creationId xmlns:p14="http://schemas.microsoft.com/office/powerpoint/2010/main" val="5222597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513" t="16024" r="32069" b="5589"/>
          <a:stretch/>
        </p:blipFill>
        <p:spPr>
          <a:xfrm>
            <a:off x="1455939" y="1109708"/>
            <a:ext cx="7109852" cy="5276088"/>
          </a:xfrm>
          <a:prstGeom prst="rect">
            <a:avLst/>
          </a:prstGeom>
        </p:spPr>
      </p:pic>
    </p:spTree>
    <p:extLst>
      <p:ext uri="{BB962C8B-B14F-4D97-AF65-F5344CB8AC3E}">
        <p14:creationId xmlns:p14="http://schemas.microsoft.com/office/powerpoint/2010/main" val="15905493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93" t="15865" r="32158" b="5111"/>
          <a:stretch/>
        </p:blipFill>
        <p:spPr>
          <a:xfrm>
            <a:off x="1386447" y="1225120"/>
            <a:ext cx="7020601" cy="5276088"/>
          </a:xfrm>
          <a:prstGeom prst="rect">
            <a:avLst/>
          </a:prstGeom>
        </p:spPr>
      </p:pic>
    </p:spTree>
    <p:extLst>
      <p:ext uri="{BB962C8B-B14F-4D97-AF65-F5344CB8AC3E}">
        <p14:creationId xmlns:p14="http://schemas.microsoft.com/office/powerpoint/2010/main" val="1610900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872" t="16821" r="32338" b="5907"/>
          <a:stretch/>
        </p:blipFill>
        <p:spPr>
          <a:xfrm>
            <a:off x="1367160" y="1109710"/>
            <a:ext cx="7136319" cy="5276088"/>
          </a:xfrm>
          <a:prstGeom prst="rect">
            <a:avLst/>
          </a:prstGeom>
        </p:spPr>
      </p:pic>
    </p:spTree>
    <p:extLst>
      <p:ext uri="{BB962C8B-B14F-4D97-AF65-F5344CB8AC3E}">
        <p14:creationId xmlns:p14="http://schemas.microsoft.com/office/powerpoint/2010/main" val="8841188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782" t="16502" r="32248" b="5907"/>
          <a:stretch/>
        </p:blipFill>
        <p:spPr>
          <a:xfrm>
            <a:off x="1278371" y="1207362"/>
            <a:ext cx="7128677" cy="5276088"/>
          </a:xfrm>
          <a:prstGeom prst="rect">
            <a:avLst/>
          </a:prstGeom>
        </p:spPr>
      </p:pic>
    </p:spTree>
    <p:extLst>
      <p:ext uri="{BB962C8B-B14F-4D97-AF65-F5344CB8AC3E}">
        <p14:creationId xmlns:p14="http://schemas.microsoft.com/office/powerpoint/2010/main" val="68189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872" t="15865" r="31979" b="5748"/>
          <a:stretch/>
        </p:blipFill>
        <p:spPr>
          <a:xfrm>
            <a:off x="1329369" y="1145221"/>
            <a:ext cx="7077679" cy="5276088"/>
          </a:xfrm>
          <a:prstGeom prst="rect">
            <a:avLst/>
          </a:prstGeom>
        </p:spPr>
      </p:pic>
    </p:spTree>
    <p:extLst>
      <p:ext uri="{BB962C8B-B14F-4D97-AF65-F5344CB8AC3E}">
        <p14:creationId xmlns:p14="http://schemas.microsoft.com/office/powerpoint/2010/main" val="31574657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a:solidFill>
                  <a:schemeClr val="tx1"/>
                </a:solidFill>
                <a:latin typeface="Arial" panose="020B0604020202020204" pitchFamily="34" charset="0"/>
                <a:cs typeface="Arial" panose="020B0604020202020204" pitchFamily="34" charset="0"/>
              </a:rPr>
              <a:t>Today’s Objective</a:t>
            </a:r>
          </a:p>
        </p:txBody>
      </p:sp>
      <p:pic>
        <p:nvPicPr>
          <p:cNvPr id="9" name="Picture 2" descr="C:\Users\jordi.selles\Desktop\logo_EURECAT_Alta.jpg">
            <a:extLst>
              <a:ext uri="{FF2B5EF4-FFF2-40B4-BE49-F238E27FC236}">
                <a16:creationId xmlns:a16="http://schemas.microsoft.com/office/drawing/2014/main" xmlns="" id="{8E85A316-BD1D-445A-A5DC-E81A01DA3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p:cNvSpPr txBox="1">
            <a:spLocks/>
          </p:cNvSpPr>
          <p:nvPr/>
        </p:nvSpPr>
        <p:spPr>
          <a:xfrm>
            <a:off x="2639669" y="4381731"/>
            <a:ext cx="3912524" cy="1347112"/>
          </a:xfrm>
          <a:prstGeom prst="rect">
            <a:avLst/>
          </a:prstGeom>
          <a:noFill/>
        </p:spPr>
        <p:txBody>
          <a:bodyPr vert="horz" lIns="91440" tIns="45720" rIns="91440" bIns="45720" rtlCol="0">
            <a:normAutofit fontScale="7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GB" dirty="0"/>
              <a:t>How to </a:t>
            </a:r>
            <a:r>
              <a:rPr lang="en-US" dirty="0"/>
              <a:t>perform </a:t>
            </a:r>
            <a:r>
              <a:rPr lang="en-US" dirty="0" smtClean="0"/>
              <a:t>data imputation.</a:t>
            </a:r>
            <a:endParaRPr lang="en-US" dirty="0"/>
          </a:p>
          <a:p>
            <a:pPr algn="just"/>
            <a:r>
              <a:rPr lang="en-US" dirty="0"/>
              <a:t>GIS concepts </a:t>
            </a:r>
            <a:r>
              <a:rPr lang="en-US" dirty="0" smtClean="0"/>
              <a:t>and frameworks</a:t>
            </a:r>
            <a:r>
              <a:rPr lang="en-GB" dirty="0" smtClean="0"/>
              <a:t>.</a:t>
            </a:r>
            <a:endParaRPr lang="es-ES" dirty="0"/>
          </a:p>
        </p:txBody>
      </p:sp>
      <p:grpSp>
        <p:nvGrpSpPr>
          <p:cNvPr id="10" name="Group 22"/>
          <p:cNvGrpSpPr/>
          <p:nvPr/>
        </p:nvGrpSpPr>
        <p:grpSpPr>
          <a:xfrm>
            <a:off x="7349073" y="1277199"/>
            <a:ext cx="2614220" cy="5462231"/>
            <a:chOff x="7250113" y="2084388"/>
            <a:chExt cx="1171575" cy="2447925"/>
          </a:xfrm>
          <a:effectLst>
            <a:outerShdw blurRad="1270000" dist="660400" dir="21540000" sx="109000" sy="109000" algn="ctr" rotWithShape="0">
              <a:srgbClr val="000000">
                <a:alpha val="31000"/>
              </a:srgbClr>
            </a:outerShdw>
          </a:effectLst>
        </p:grpSpPr>
        <p:sp>
          <p:nvSpPr>
            <p:cNvPr id="11" name="Freeform 538"/>
            <p:cNvSpPr>
              <a:spLocks/>
            </p:cNvSpPr>
            <p:nvPr/>
          </p:nvSpPr>
          <p:spPr bwMode="auto">
            <a:xfrm>
              <a:off x="7510463" y="2655888"/>
              <a:ext cx="352425" cy="641350"/>
            </a:xfrm>
            <a:custGeom>
              <a:avLst/>
              <a:gdLst>
                <a:gd name="T0" fmla="*/ 110 w 110"/>
                <a:gd name="T1" fmla="*/ 0 h 198"/>
                <a:gd name="T2" fmla="*/ 18 w 110"/>
                <a:gd name="T3" fmla="*/ 198 h 198"/>
                <a:gd name="T4" fmla="*/ 0 w 110"/>
                <a:gd name="T5" fmla="*/ 198 h 198"/>
                <a:gd name="T6" fmla="*/ 88 w 110"/>
                <a:gd name="T7" fmla="*/ 0 h 198"/>
                <a:gd name="T8" fmla="*/ 105 w 110"/>
                <a:gd name="T9" fmla="*/ 0 h 198"/>
                <a:gd name="T10" fmla="*/ 110 w 110"/>
                <a:gd name="T11" fmla="*/ 0 h 198"/>
              </a:gdLst>
              <a:ahLst/>
              <a:cxnLst>
                <a:cxn ang="0">
                  <a:pos x="T0" y="T1"/>
                </a:cxn>
                <a:cxn ang="0">
                  <a:pos x="T2" y="T3"/>
                </a:cxn>
                <a:cxn ang="0">
                  <a:pos x="T4" y="T5"/>
                </a:cxn>
                <a:cxn ang="0">
                  <a:pos x="T6" y="T7"/>
                </a:cxn>
                <a:cxn ang="0">
                  <a:pos x="T8" y="T9"/>
                </a:cxn>
                <a:cxn ang="0">
                  <a:pos x="T10" y="T11"/>
                </a:cxn>
              </a:cxnLst>
              <a:rect l="0" t="0" r="r" b="b"/>
              <a:pathLst>
                <a:path w="110" h="198">
                  <a:moveTo>
                    <a:pt x="110" y="0"/>
                  </a:moveTo>
                  <a:cubicBezTo>
                    <a:pt x="59" y="0"/>
                    <a:pt x="18" y="88"/>
                    <a:pt x="18" y="198"/>
                  </a:cubicBezTo>
                  <a:cubicBezTo>
                    <a:pt x="12" y="198"/>
                    <a:pt x="6" y="198"/>
                    <a:pt x="0" y="198"/>
                  </a:cubicBezTo>
                  <a:cubicBezTo>
                    <a:pt x="1" y="91"/>
                    <a:pt x="39" y="5"/>
                    <a:pt x="88" y="0"/>
                  </a:cubicBezTo>
                  <a:cubicBezTo>
                    <a:pt x="96" y="0"/>
                    <a:pt x="103" y="0"/>
                    <a:pt x="105" y="0"/>
                  </a:cubicBezTo>
                  <a:cubicBezTo>
                    <a:pt x="107" y="0"/>
                    <a:pt x="108" y="0"/>
                    <a:pt x="110"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2" name="Freeform 539"/>
            <p:cNvSpPr>
              <a:spLocks/>
            </p:cNvSpPr>
            <p:nvPr/>
          </p:nvSpPr>
          <p:spPr bwMode="auto">
            <a:xfrm>
              <a:off x="7510463" y="3297238"/>
              <a:ext cx="352425" cy="663575"/>
            </a:xfrm>
            <a:custGeom>
              <a:avLst/>
              <a:gdLst>
                <a:gd name="T0" fmla="*/ 18 w 110"/>
                <a:gd name="T1" fmla="*/ 0 h 205"/>
                <a:gd name="T2" fmla="*/ 110 w 110"/>
                <a:gd name="T3" fmla="*/ 204 h 205"/>
                <a:gd name="T4" fmla="*/ 92 w 110"/>
                <a:gd name="T5" fmla="*/ 205 h 205"/>
                <a:gd name="T6" fmla="*/ 0 w 110"/>
                <a:gd name="T7" fmla="*/ 0 h 205"/>
                <a:gd name="T8" fmla="*/ 18 w 110"/>
                <a:gd name="T9" fmla="*/ 0 h 205"/>
              </a:gdLst>
              <a:ahLst/>
              <a:cxnLst>
                <a:cxn ang="0">
                  <a:pos x="T0" y="T1"/>
                </a:cxn>
                <a:cxn ang="0">
                  <a:pos x="T2" y="T3"/>
                </a:cxn>
                <a:cxn ang="0">
                  <a:pos x="T4" y="T5"/>
                </a:cxn>
                <a:cxn ang="0">
                  <a:pos x="T6" y="T7"/>
                </a:cxn>
                <a:cxn ang="0">
                  <a:pos x="T8" y="T9"/>
                </a:cxn>
              </a:cxnLst>
              <a:rect l="0" t="0" r="r" b="b"/>
              <a:pathLst>
                <a:path w="110" h="205">
                  <a:moveTo>
                    <a:pt x="18" y="0"/>
                  </a:moveTo>
                  <a:cubicBezTo>
                    <a:pt x="17" y="111"/>
                    <a:pt x="59" y="203"/>
                    <a:pt x="110" y="204"/>
                  </a:cubicBezTo>
                  <a:cubicBezTo>
                    <a:pt x="92" y="205"/>
                    <a:pt x="92" y="205"/>
                    <a:pt x="92" y="205"/>
                  </a:cubicBezTo>
                  <a:cubicBezTo>
                    <a:pt x="41" y="203"/>
                    <a:pt x="0" y="111"/>
                    <a:pt x="0" y="0"/>
                  </a:cubicBezTo>
                  <a:cubicBezTo>
                    <a:pt x="6" y="0"/>
                    <a:pt x="12" y="0"/>
                    <a:pt x="18"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3" name="Freeform 540"/>
            <p:cNvSpPr>
              <a:spLocks/>
            </p:cNvSpPr>
            <p:nvPr/>
          </p:nvSpPr>
          <p:spPr bwMode="auto">
            <a:xfrm>
              <a:off x="7612063" y="2879726"/>
              <a:ext cx="250825" cy="857250"/>
            </a:xfrm>
            <a:custGeom>
              <a:avLst/>
              <a:gdLst>
                <a:gd name="T0" fmla="*/ 18 w 78"/>
                <a:gd name="T1" fmla="*/ 130 h 265"/>
                <a:gd name="T2" fmla="*/ 78 w 78"/>
                <a:gd name="T3" fmla="*/ 264 h 265"/>
                <a:gd name="T4" fmla="*/ 60 w 78"/>
                <a:gd name="T5" fmla="*/ 265 h 265"/>
                <a:gd name="T6" fmla="*/ 0 w 78"/>
                <a:gd name="T7" fmla="*/ 130 h 265"/>
                <a:gd name="T8" fmla="*/ 52 w 78"/>
                <a:gd name="T9" fmla="*/ 1 h 265"/>
                <a:gd name="T10" fmla="*/ 76 w 78"/>
                <a:gd name="T11" fmla="*/ 0 h 265"/>
                <a:gd name="T12" fmla="*/ 78 w 78"/>
                <a:gd name="T13" fmla="*/ 0 h 265"/>
                <a:gd name="T14" fmla="*/ 18 w 78"/>
                <a:gd name="T15" fmla="*/ 130 h 2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65">
                  <a:moveTo>
                    <a:pt x="18" y="130"/>
                  </a:moveTo>
                  <a:cubicBezTo>
                    <a:pt x="17" y="203"/>
                    <a:pt x="44" y="263"/>
                    <a:pt x="78" y="264"/>
                  </a:cubicBezTo>
                  <a:cubicBezTo>
                    <a:pt x="60" y="265"/>
                    <a:pt x="60" y="265"/>
                    <a:pt x="60" y="265"/>
                  </a:cubicBezTo>
                  <a:cubicBezTo>
                    <a:pt x="27" y="263"/>
                    <a:pt x="0" y="203"/>
                    <a:pt x="0" y="130"/>
                  </a:cubicBezTo>
                  <a:cubicBezTo>
                    <a:pt x="0" y="64"/>
                    <a:pt x="23" y="10"/>
                    <a:pt x="52" y="1"/>
                  </a:cubicBezTo>
                  <a:cubicBezTo>
                    <a:pt x="61" y="0"/>
                    <a:pt x="68" y="0"/>
                    <a:pt x="76" y="0"/>
                  </a:cubicBezTo>
                  <a:cubicBezTo>
                    <a:pt x="78" y="0"/>
                    <a:pt x="78" y="0"/>
                    <a:pt x="78" y="0"/>
                  </a:cubicBezTo>
                  <a:cubicBezTo>
                    <a:pt x="45" y="0"/>
                    <a:pt x="18" y="58"/>
                    <a:pt x="18" y="13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4" name="Freeform 541"/>
            <p:cNvSpPr>
              <a:spLocks noEditPoints="1"/>
            </p:cNvSpPr>
            <p:nvPr/>
          </p:nvSpPr>
          <p:spPr bwMode="auto">
            <a:xfrm>
              <a:off x="7708901" y="3219451"/>
              <a:ext cx="153988" cy="307975"/>
            </a:xfrm>
            <a:custGeom>
              <a:avLst/>
              <a:gdLst>
                <a:gd name="T0" fmla="*/ 31 w 48"/>
                <a:gd name="T1" fmla="*/ 95 h 95"/>
                <a:gd name="T2" fmla="*/ 20 w 48"/>
                <a:gd name="T3" fmla="*/ 0 h 95"/>
                <a:gd name="T4" fmla="*/ 9 w 48"/>
                <a:gd name="T5" fmla="*/ 74 h 95"/>
                <a:gd name="T6" fmla="*/ 12 w 48"/>
                <a:gd name="T7" fmla="*/ 74 h 95"/>
                <a:gd name="T8" fmla="*/ 15 w 48"/>
                <a:gd name="T9" fmla="*/ 74 h 95"/>
                <a:gd name="T10" fmla="*/ 18 w 48"/>
                <a:gd name="T11" fmla="*/ 73 h 95"/>
                <a:gd name="T12" fmla="*/ 22 w 48"/>
                <a:gd name="T13" fmla="*/ 73 h 95"/>
                <a:gd name="T14" fmla="*/ 25 w 48"/>
                <a:gd name="T15" fmla="*/ 73 h 95"/>
                <a:gd name="T16" fmla="*/ 24 w 48"/>
                <a:gd name="T17" fmla="*/ 73 h 95"/>
                <a:gd name="T18" fmla="*/ 21 w 48"/>
                <a:gd name="T19" fmla="*/ 73 h 95"/>
                <a:gd name="T20" fmla="*/ 17 w 48"/>
                <a:gd name="T21" fmla="*/ 73 h 95"/>
                <a:gd name="T22" fmla="*/ 14 w 48"/>
                <a:gd name="T23" fmla="*/ 74 h 95"/>
                <a:gd name="T24" fmla="*/ 11 w 48"/>
                <a:gd name="T25" fmla="*/ 74 h 95"/>
                <a:gd name="T26" fmla="*/ 9 w 48"/>
                <a:gd name="T27" fmla="*/ 73 h 95"/>
                <a:gd name="T28" fmla="*/ 7 w 48"/>
                <a:gd name="T29" fmla="*/ 69 h 95"/>
                <a:gd name="T30" fmla="*/ 6 w 48"/>
                <a:gd name="T31" fmla="*/ 65 h 95"/>
                <a:gd name="T32" fmla="*/ 5 w 48"/>
                <a:gd name="T33" fmla="*/ 62 h 95"/>
                <a:gd name="T34" fmla="*/ 4 w 48"/>
                <a:gd name="T35" fmla="*/ 57 h 95"/>
                <a:gd name="T36" fmla="*/ 3 w 48"/>
                <a:gd name="T37" fmla="*/ 54 h 95"/>
                <a:gd name="T38" fmla="*/ 4 w 48"/>
                <a:gd name="T39" fmla="*/ 57 h 95"/>
                <a:gd name="T40" fmla="*/ 5 w 48"/>
                <a:gd name="T41" fmla="*/ 62 h 95"/>
                <a:gd name="T42" fmla="*/ 6 w 48"/>
                <a:gd name="T43" fmla="*/ 65 h 95"/>
                <a:gd name="T44" fmla="*/ 7 w 48"/>
                <a:gd name="T45" fmla="*/ 69 h 95"/>
                <a:gd name="T46" fmla="*/ 9 w 48"/>
                <a:gd name="T47" fmla="*/ 73 h 95"/>
                <a:gd name="T48" fmla="*/ 19 w 48"/>
                <a:gd name="T49" fmla="*/ 55 h 95"/>
                <a:gd name="T50" fmla="*/ 20 w 48"/>
                <a:gd name="T51" fmla="*/ 59 h 95"/>
                <a:gd name="T52" fmla="*/ 22 w 48"/>
                <a:gd name="T53" fmla="*/ 63 h 95"/>
                <a:gd name="T54" fmla="*/ 23 w 48"/>
                <a:gd name="T55" fmla="*/ 67 h 95"/>
                <a:gd name="T56" fmla="*/ 24 w 48"/>
                <a:gd name="T57" fmla="*/ 70 h 95"/>
                <a:gd name="T58" fmla="*/ 26 w 48"/>
                <a:gd name="T59" fmla="*/ 73 h 95"/>
                <a:gd name="T60" fmla="*/ 24 w 48"/>
                <a:gd name="T61" fmla="*/ 70 h 95"/>
                <a:gd name="T62" fmla="*/ 23 w 48"/>
                <a:gd name="T63" fmla="*/ 67 h 95"/>
                <a:gd name="T64" fmla="*/ 22 w 48"/>
                <a:gd name="T65" fmla="*/ 63 h 95"/>
                <a:gd name="T66" fmla="*/ 20 w 48"/>
                <a:gd name="T67" fmla="*/ 59 h 95"/>
                <a:gd name="T68" fmla="*/ 19 w 48"/>
                <a:gd name="T69" fmla="*/ 55 h 95"/>
                <a:gd name="T70" fmla="*/ 17 w 48"/>
                <a:gd name="T71" fmla="*/ 54 h 95"/>
                <a:gd name="T72" fmla="*/ 14 w 48"/>
                <a:gd name="T73" fmla="*/ 54 h 95"/>
                <a:gd name="T74" fmla="*/ 11 w 48"/>
                <a:gd name="T75" fmla="*/ 54 h 95"/>
                <a:gd name="T76" fmla="*/ 8 w 48"/>
                <a:gd name="T77" fmla="*/ 54 h 95"/>
                <a:gd name="T78" fmla="*/ 5 w 48"/>
                <a:gd name="T79" fmla="*/ 54 h 95"/>
                <a:gd name="T80" fmla="*/ 4 w 48"/>
                <a:gd name="T81" fmla="*/ 54 h 95"/>
                <a:gd name="T82" fmla="*/ 7 w 48"/>
                <a:gd name="T83" fmla="*/ 54 h 95"/>
                <a:gd name="T84" fmla="*/ 10 w 48"/>
                <a:gd name="T85" fmla="*/ 54 h 95"/>
                <a:gd name="T86" fmla="*/ 13 w 48"/>
                <a:gd name="T87" fmla="*/ 54 h 95"/>
                <a:gd name="T88" fmla="*/ 16 w 48"/>
                <a:gd name="T89" fmla="*/ 54 h 95"/>
                <a:gd name="T90" fmla="*/ 19 w 48"/>
                <a:gd name="T91" fmla="*/ 5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 h="95">
                  <a:moveTo>
                    <a:pt x="48" y="95"/>
                  </a:moveTo>
                  <a:cubicBezTo>
                    <a:pt x="42" y="95"/>
                    <a:pt x="37" y="95"/>
                    <a:pt x="31" y="95"/>
                  </a:cubicBezTo>
                  <a:cubicBezTo>
                    <a:pt x="31" y="95"/>
                    <a:pt x="31" y="95"/>
                    <a:pt x="31" y="95"/>
                  </a:cubicBezTo>
                  <a:cubicBezTo>
                    <a:pt x="13" y="94"/>
                    <a:pt x="0" y="63"/>
                    <a:pt x="0" y="26"/>
                  </a:cubicBezTo>
                  <a:cubicBezTo>
                    <a:pt x="0" y="17"/>
                    <a:pt x="1" y="8"/>
                    <a:pt x="2" y="0"/>
                  </a:cubicBezTo>
                  <a:cubicBezTo>
                    <a:pt x="8" y="0"/>
                    <a:pt x="14" y="0"/>
                    <a:pt x="20" y="0"/>
                  </a:cubicBezTo>
                  <a:cubicBezTo>
                    <a:pt x="18" y="8"/>
                    <a:pt x="18" y="17"/>
                    <a:pt x="18" y="26"/>
                  </a:cubicBezTo>
                  <a:cubicBezTo>
                    <a:pt x="17" y="63"/>
                    <a:pt x="31" y="94"/>
                    <a:pt x="48" y="95"/>
                  </a:cubicBezTo>
                  <a:close/>
                  <a:moveTo>
                    <a:pt x="9" y="74"/>
                  </a:moveTo>
                  <a:cubicBezTo>
                    <a:pt x="10" y="74"/>
                    <a:pt x="10" y="74"/>
                    <a:pt x="10" y="74"/>
                  </a:cubicBezTo>
                  <a:cubicBezTo>
                    <a:pt x="11" y="74"/>
                    <a:pt x="11" y="74"/>
                    <a:pt x="11" y="74"/>
                  </a:cubicBezTo>
                  <a:cubicBezTo>
                    <a:pt x="12" y="74"/>
                    <a:pt x="12" y="74"/>
                    <a:pt x="12" y="74"/>
                  </a:cubicBezTo>
                  <a:cubicBezTo>
                    <a:pt x="13" y="74"/>
                    <a:pt x="13" y="74"/>
                    <a:pt x="13" y="74"/>
                  </a:cubicBezTo>
                  <a:cubicBezTo>
                    <a:pt x="14" y="74"/>
                    <a:pt x="14" y="74"/>
                    <a:pt x="14" y="74"/>
                  </a:cubicBezTo>
                  <a:cubicBezTo>
                    <a:pt x="15" y="74"/>
                    <a:pt x="15" y="74"/>
                    <a:pt x="15" y="74"/>
                  </a:cubicBezTo>
                  <a:cubicBezTo>
                    <a:pt x="16" y="73"/>
                    <a:pt x="16" y="73"/>
                    <a:pt x="16" y="73"/>
                  </a:cubicBezTo>
                  <a:cubicBezTo>
                    <a:pt x="17" y="73"/>
                    <a:pt x="17" y="73"/>
                    <a:pt x="17" y="73"/>
                  </a:cubicBezTo>
                  <a:cubicBezTo>
                    <a:pt x="18" y="73"/>
                    <a:pt x="18" y="73"/>
                    <a:pt x="18" y="73"/>
                  </a:cubicBezTo>
                  <a:cubicBezTo>
                    <a:pt x="19" y="73"/>
                    <a:pt x="19" y="73"/>
                    <a:pt x="19" y="73"/>
                  </a:cubicBezTo>
                  <a:cubicBezTo>
                    <a:pt x="21" y="73"/>
                    <a:pt x="21" y="73"/>
                    <a:pt x="21" y="73"/>
                  </a:cubicBezTo>
                  <a:cubicBezTo>
                    <a:pt x="22" y="73"/>
                    <a:pt x="22" y="73"/>
                    <a:pt x="22" y="73"/>
                  </a:cubicBezTo>
                  <a:cubicBezTo>
                    <a:pt x="23" y="73"/>
                    <a:pt x="23" y="73"/>
                    <a:pt x="23" y="73"/>
                  </a:cubicBezTo>
                  <a:cubicBezTo>
                    <a:pt x="24" y="73"/>
                    <a:pt x="24" y="73"/>
                    <a:pt x="24" y="73"/>
                  </a:cubicBezTo>
                  <a:cubicBezTo>
                    <a:pt x="25" y="73"/>
                    <a:pt x="25" y="73"/>
                    <a:pt x="25" y="73"/>
                  </a:cubicBezTo>
                  <a:cubicBezTo>
                    <a:pt x="26" y="73"/>
                    <a:pt x="26" y="73"/>
                    <a:pt x="26" y="73"/>
                  </a:cubicBezTo>
                  <a:cubicBezTo>
                    <a:pt x="25" y="73"/>
                    <a:pt x="25" y="73"/>
                    <a:pt x="25" y="73"/>
                  </a:cubicBezTo>
                  <a:cubicBezTo>
                    <a:pt x="24" y="73"/>
                    <a:pt x="24" y="73"/>
                    <a:pt x="24" y="73"/>
                  </a:cubicBezTo>
                  <a:cubicBezTo>
                    <a:pt x="23" y="73"/>
                    <a:pt x="23" y="73"/>
                    <a:pt x="23" y="73"/>
                  </a:cubicBezTo>
                  <a:cubicBezTo>
                    <a:pt x="22" y="73"/>
                    <a:pt x="22" y="73"/>
                    <a:pt x="22" y="73"/>
                  </a:cubicBezTo>
                  <a:cubicBezTo>
                    <a:pt x="21" y="73"/>
                    <a:pt x="21" y="73"/>
                    <a:pt x="21" y="73"/>
                  </a:cubicBezTo>
                  <a:cubicBezTo>
                    <a:pt x="19" y="73"/>
                    <a:pt x="19" y="73"/>
                    <a:pt x="19" y="73"/>
                  </a:cubicBezTo>
                  <a:cubicBezTo>
                    <a:pt x="18" y="73"/>
                    <a:pt x="18" y="73"/>
                    <a:pt x="18" y="73"/>
                  </a:cubicBezTo>
                  <a:cubicBezTo>
                    <a:pt x="17" y="73"/>
                    <a:pt x="17" y="73"/>
                    <a:pt x="17" y="73"/>
                  </a:cubicBezTo>
                  <a:cubicBezTo>
                    <a:pt x="16" y="73"/>
                    <a:pt x="16" y="73"/>
                    <a:pt x="16" y="73"/>
                  </a:cubicBezTo>
                  <a:cubicBezTo>
                    <a:pt x="15" y="74"/>
                    <a:pt x="15" y="74"/>
                    <a:pt x="15" y="74"/>
                  </a:cubicBezTo>
                  <a:cubicBezTo>
                    <a:pt x="14" y="74"/>
                    <a:pt x="14" y="74"/>
                    <a:pt x="14" y="74"/>
                  </a:cubicBezTo>
                  <a:cubicBezTo>
                    <a:pt x="13" y="74"/>
                    <a:pt x="13" y="74"/>
                    <a:pt x="13" y="74"/>
                  </a:cubicBezTo>
                  <a:cubicBezTo>
                    <a:pt x="12" y="74"/>
                    <a:pt x="12" y="74"/>
                    <a:pt x="12" y="74"/>
                  </a:cubicBezTo>
                  <a:cubicBezTo>
                    <a:pt x="11" y="74"/>
                    <a:pt x="11" y="74"/>
                    <a:pt x="11" y="74"/>
                  </a:cubicBezTo>
                  <a:cubicBezTo>
                    <a:pt x="10" y="74"/>
                    <a:pt x="10" y="74"/>
                    <a:pt x="10" y="74"/>
                  </a:cubicBezTo>
                  <a:cubicBezTo>
                    <a:pt x="9" y="74"/>
                    <a:pt x="9" y="74"/>
                    <a:pt x="9" y="74"/>
                  </a:cubicBezTo>
                  <a:cubicBezTo>
                    <a:pt x="9" y="73"/>
                    <a:pt x="9" y="73"/>
                    <a:pt x="9" y="73"/>
                  </a:cubicBezTo>
                  <a:cubicBezTo>
                    <a:pt x="8" y="71"/>
                    <a:pt x="8" y="71"/>
                    <a:pt x="8" y="71"/>
                  </a:cubicBezTo>
                  <a:cubicBezTo>
                    <a:pt x="8" y="70"/>
                    <a:pt x="8" y="70"/>
                    <a:pt x="8" y="70"/>
                  </a:cubicBezTo>
                  <a:cubicBezTo>
                    <a:pt x="7" y="69"/>
                    <a:pt x="7" y="69"/>
                    <a:pt x="7" y="69"/>
                  </a:cubicBezTo>
                  <a:cubicBezTo>
                    <a:pt x="7" y="68"/>
                    <a:pt x="7" y="68"/>
                    <a:pt x="7" y="68"/>
                  </a:cubicBezTo>
                  <a:cubicBezTo>
                    <a:pt x="6" y="67"/>
                    <a:pt x="6" y="67"/>
                    <a:pt x="6" y="67"/>
                  </a:cubicBezTo>
                  <a:cubicBezTo>
                    <a:pt x="6" y="65"/>
                    <a:pt x="6" y="65"/>
                    <a:pt x="6" y="65"/>
                  </a:cubicBezTo>
                  <a:cubicBezTo>
                    <a:pt x="6" y="64"/>
                    <a:pt x="6" y="64"/>
                    <a:pt x="6" y="64"/>
                  </a:cubicBezTo>
                  <a:cubicBezTo>
                    <a:pt x="5" y="63"/>
                    <a:pt x="5" y="63"/>
                    <a:pt x="5" y="63"/>
                  </a:cubicBezTo>
                  <a:cubicBezTo>
                    <a:pt x="5" y="62"/>
                    <a:pt x="5" y="62"/>
                    <a:pt x="5" y="62"/>
                  </a:cubicBezTo>
                  <a:cubicBezTo>
                    <a:pt x="5" y="60"/>
                    <a:pt x="5" y="60"/>
                    <a:pt x="5" y="60"/>
                  </a:cubicBezTo>
                  <a:cubicBezTo>
                    <a:pt x="4" y="59"/>
                    <a:pt x="4" y="59"/>
                    <a:pt x="4" y="59"/>
                  </a:cubicBezTo>
                  <a:cubicBezTo>
                    <a:pt x="4" y="57"/>
                    <a:pt x="4" y="57"/>
                    <a:pt x="4" y="57"/>
                  </a:cubicBezTo>
                  <a:cubicBezTo>
                    <a:pt x="4" y="56"/>
                    <a:pt x="4" y="56"/>
                    <a:pt x="4" y="56"/>
                  </a:cubicBezTo>
                  <a:cubicBezTo>
                    <a:pt x="3" y="55"/>
                    <a:pt x="3" y="55"/>
                    <a:pt x="3" y="55"/>
                  </a:cubicBezTo>
                  <a:cubicBezTo>
                    <a:pt x="3" y="54"/>
                    <a:pt x="3" y="54"/>
                    <a:pt x="3" y="54"/>
                  </a:cubicBezTo>
                  <a:cubicBezTo>
                    <a:pt x="3" y="55"/>
                    <a:pt x="3" y="55"/>
                    <a:pt x="3" y="55"/>
                  </a:cubicBezTo>
                  <a:cubicBezTo>
                    <a:pt x="4" y="56"/>
                    <a:pt x="4" y="56"/>
                    <a:pt x="4" y="56"/>
                  </a:cubicBezTo>
                  <a:cubicBezTo>
                    <a:pt x="4" y="57"/>
                    <a:pt x="4" y="57"/>
                    <a:pt x="4" y="57"/>
                  </a:cubicBezTo>
                  <a:cubicBezTo>
                    <a:pt x="4" y="59"/>
                    <a:pt x="4" y="59"/>
                    <a:pt x="4" y="59"/>
                  </a:cubicBezTo>
                  <a:cubicBezTo>
                    <a:pt x="5" y="60"/>
                    <a:pt x="5" y="60"/>
                    <a:pt x="5" y="60"/>
                  </a:cubicBezTo>
                  <a:cubicBezTo>
                    <a:pt x="5" y="62"/>
                    <a:pt x="5" y="62"/>
                    <a:pt x="5" y="62"/>
                  </a:cubicBezTo>
                  <a:cubicBezTo>
                    <a:pt x="5" y="63"/>
                    <a:pt x="5" y="63"/>
                    <a:pt x="5" y="63"/>
                  </a:cubicBezTo>
                  <a:cubicBezTo>
                    <a:pt x="6" y="64"/>
                    <a:pt x="6" y="64"/>
                    <a:pt x="6" y="64"/>
                  </a:cubicBezTo>
                  <a:cubicBezTo>
                    <a:pt x="6" y="65"/>
                    <a:pt x="6" y="65"/>
                    <a:pt x="6" y="65"/>
                  </a:cubicBezTo>
                  <a:cubicBezTo>
                    <a:pt x="6" y="67"/>
                    <a:pt x="6" y="67"/>
                    <a:pt x="6" y="67"/>
                  </a:cubicBezTo>
                  <a:cubicBezTo>
                    <a:pt x="7" y="68"/>
                    <a:pt x="7" y="68"/>
                    <a:pt x="7" y="68"/>
                  </a:cubicBezTo>
                  <a:cubicBezTo>
                    <a:pt x="7" y="69"/>
                    <a:pt x="7" y="69"/>
                    <a:pt x="7" y="69"/>
                  </a:cubicBezTo>
                  <a:cubicBezTo>
                    <a:pt x="8" y="70"/>
                    <a:pt x="8" y="70"/>
                    <a:pt x="8" y="70"/>
                  </a:cubicBezTo>
                  <a:cubicBezTo>
                    <a:pt x="8" y="71"/>
                    <a:pt x="8" y="71"/>
                    <a:pt x="8" y="71"/>
                  </a:cubicBezTo>
                  <a:cubicBezTo>
                    <a:pt x="9" y="73"/>
                    <a:pt x="9" y="73"/>
                    <a:pt x="9" y="73"/>
                  </a:cubicBezTo>
                  <a:cubicBezTo>
                    <a:pt x="9" y="74"/>
                    <a:pt x="9" y="74"/>
                    <a:pt x="9" y="74"/>
                  </a:cubicBezTo>
                  <a:moveTo>
                    <a:pt x="19" y="54"/>
                  </a:moveTo>
                  <a:cubicBezTo>
                    <a:pt x="19" y="55"/>
                    <a:pt x="19" y="55"/>
                    <a:pt x="19" y="55"/>
                  </a:cubicBezTo>
                  <a:cubicBezTo>
                    <a:pt x="20" y="56"/>
                    <a:pt x="20" y="56"/>
                    <a:pt x="20" y="56"/>
                  </a:cubicBezTo>
                  <a:cubicBezTo>
                    <a:pt x="20" y="58"/>
                    <a:pt x="20" y="58"/>
                    <a:pt x="20" y="58"/>
                  </a:cubicBezTo>
                  <a:cubicBezTo>
                    <a:pt x="20" y="59"/>
                    <a:pt x="20" y="59"/>
                    <a:pt x="20" y="59"/>
                  </a:cubicBezTo>
                  <a:cubicBezTo>
                    <a:pt x="21" y="60"/>
                    <a:pt x="21" y="60"/>
                    <a:pt x="21" y="60"/>
                  </a:cubicBezTo>
                  <a:cubicBezTo>
                    <a:pt x="21" y="62"/>
                    <a:pt x="21" y="62"/>
                    <a:pt x="21" y="62"/>
                  </a:cubicBezTo>
                  <a:cubicBezTo>
                    <a:pt x="22" y="63"/>
                    <a:pt x="22" y="63"/>
                    <a:pt x="22" y="63"/>
                  </a:cubicBezTo>
                  <a:cubicBezTo>
                    <a:pt x="22" y="64"/>
                    <a:pt x="22" y="64"/>
                    <a:pt x="22" y="64"/>
                  </a:cubicBezTo>
                  <a:cubicBezTo>
                    <a:pt x="22" y="65"/>
                    <a:pt x="22" y="65"/>
                    <a:pt x="22" y="65"/>
                  </a:cubicBezTo>
                  <a:cubicBezTo>
                    <a:pt x="23" y="67"/>
                    <a:pt x="23" y="67"/>
                    <a:pt x="23" y="67"/>
                  </a:cubicBezTo>
                  <a:cubicBezTo>
                    <a:pt x="23" y="68"/>
                    <a:pt x="23" y="68"/>
                    <a:pt x="23" y="68"/>
                  </a:cubicBezTo>
                  <a:cubicBezTo>
                    <a:pt x="24" y="69"/>
                    <a:pt x="24" y="69"/>
                    <a:pt x="24" y="69"/>
                  </a:cubicBezTo>
                  <a:cubicBezTo>
                    <a:pt x="24" y="70"/>
                    <a:pt x="24" y="70"/>
                    <a:pt x="24" y="70"/>
                  </a:cubicBezTo>
                  <a:cubicBezTo>
                    <a:pt x="25" y="71"/>
                    <a:pt x="25" y="71"/>
                    <a:pt x="25" y="71"/>
                  </a:cubicBezTo>
                  <a:cubicBezTo>
                    <a:pt x="25" y="72"/>
                    <a:pt x="25" y="72"/>
                    <a:pt x="25" y="72"/>
                  </a:cubicBezTo>
                  <a:cubicBezTo>
                    <a:pt x="26" y="73"/>
                    <a:pt x="26" y="73"/>
                    <a:pt x="26" y="73"/>
                  </a:cubicBezTo>
                  <a:cubicBezTo>
                    <a:pt x="25" y="72"/>
                    <a:pt x="25" y="72"/>
                    <a:pt x="25" y="72"/>
                  </a:cubicBezTo>
                  <a:cubicBezTo>
                    <a:pt x="25" y="71"/>
                    <a:pt x="25" y="71"/>
                    <a:pt x="25" y="71"/>
                  </a:cubicBezTo>
                  <a:cubicBezTo>
                    <a:pt x="24" y="70"/>
                    <a:pt x="24" y="70"/>
                    <a:pt x="24" y="70"/>
                  </a:cubicBezTo>
                  <a:cubicBezTo>
                    <a:pt x="24" y="69"/>
                    <a:pt x="24" y="69"/>
                    <a:pt x="24" y="69"/>
                  </a:cubicBezTo>
                  <a:cubicBezTo>
                    <a:pt x="23" y="68"/>
                    <a:pt x="23" y="68"/>
                    <a:pt x="23" y="68"/>
                  </a:cubicBezTo>
                  <a:cubicBezTo>
                    <a:pt x="23" y="67"/>
                    <a:pt x="23" y="67"/>
                    <a:pt x="23" y="67"/>
                  </a:cubicBezTo>
                  <a:cubicBezTo>
                    <a:pt x="22" y="65"/>
                    <a:pt x="22" y="65"/>
                    <a:pt x="22" y="65"/>
                  </a:cubicBezTo>
                  <a:cubicBezTo>
                    <a:pt x="22" y="64"/>
                    <a:pt x="22" y="64"/>
                    <a:pt x="22" y="64"/>
                  </a:cubicBezTo>
                  <a:cubicBezTo>
                    <a:pt x="22" y="63"/>
                    <a:pt x="22" y="63"/>
                    <a:pt x="22" y="63"/>
                  </a:cubicBezTo>
                  <a:cubicBezTo>
                    <a:pt x="21" y="62"/>
                    <a:pt x="21" y="62"/>
                    <a:pt x="21" y="62"/>
                  </a:cubicBezTo>
                  <a:cubicBezTo>
                    <a:pt x="21" y="60"/>
                    <a:pt x="21" y="60"/>
                    <a:pt x="21" y="60"/>
                  </a:cubicBezTo>
                  <a:cubicBezTo>
                    <a:pt x="20" y="59"/>
                    <a:pt x="20" y="59"/>
                    <a:pt x="20" y="59"/>
                  </a:cubicBezTo>
                  <a:cubicBezTo>
                    <a:pt x="20" y="58"/>
                    <a:pt x="20" y="58"/>
                    <a:pt x="20" y="58"/>
                  </a:cubicBezTo>
                  <a:cubicBezTo>
                    <a:pt x="20" y="56"/>
                    <a:pt x="20" y="56"/>
                    <a:pt x="20" y="56"/>
                  </a:cubicBezTo>
                  <a:cubicBezTo>
                    <a:pt x="19" y="55"/>
                    <a:pt x="19" y="55"/>
                    <a:pt x="19" y="55"/>
                  </a:cubicBezTo>
                  <a:cubicBezTo>
                    <a:pt x="19" y="54"/>
                    <a:pt x="19" y="54"/>
                    <a:pt x="19" y="54"/>
                  </a:cubicBezTo>
                  <a:cubicBezTo>
                    <a:pt x="18" y="54"/>
                    <a:pt x="18" y="54"/>
                    <a:pt x="18" y="54"/>
                  </a:cubicBezTo>
                  <a:cubicBezTo>
                    <a:pt x="17" y="54"/>
                    <a:pt x="17" y="54"/>
                    <a:pt x="17" y="54"/>
                  </a:cubicBezTo>
                  <a:cubicBezTo>
                    <a:pt x="16" y="54"/>
                    <a:pt x="16" y="54"/>
                    <a:pt x="16" y="54"/>
                  </a:cubicBezTo>
                  <a:cubicBezTo>
                    <a:pt x="15" y="54"/>
                    <a:pt x="15" y="54"/>
                    <a:pt x="15" y="54"/>
                  </a:cubicBezTo>
                  <a:cubicBezTo>
                    <a:pt x="14" y="54"/>
                    <a:pt x="14" y="54"/>
                    <a:pt x="14" y="54"/>
                  </a:cubicBezTo>
                  <a:cubicBezTo>
                    <a:pt x="13" y="54"/>
                    <a:pt x="13" y="54"/>
                    <a:pt x="13" y="54"/>
                  </a:cubicBezTo>
                  <a:cubicBezTo>
                    <a:pt x="12" y="54"/>
                    <a:pt x="12" y="54"/>
                    <a:pt x="12" y="54"/>
                  </a:cubicBezTo>
                  <a:cubicBezTo>
                    <a:pt x="11" y="54"/>
                    <a:pt x="11" y="54"/>
                    <a:pt x="11" y="54"/>
                  </a:cubicBezTo>
                  <a:cubicBezTo>
                    <a:pt x="10" y="54"/>
                    <a:pt x="10" y="54"/>
                    <a:pt x="10" y="54"/>
                  </a:cubicBezTo>
                  <a:cubicBezTo>
                    <a:pt x="9" y="54"/>
                    <a:pt x="9" y="54"/>
                    <a:pt x="9" y="54"/>
                  </a:cubicBezTo>
                  <a:cubicBezTo>
                    <a:pt x="8" y="54"/>
                    <a:pt x="8" y="54"/>
                    <a:pt x="8" y="54"/>
                  </a:cubicBezTo>
                  <a:cubicBezTo>
                    <a:pt x="7" y="54"/>
                    <a:pt x="7" y="54"/>
                    <a:pt x="7" y="54"/>
                  </a:cubicBezTo>
                  <a:cubicBezTo>
                    <a:pt x="6" y="54"/>
                    <a:pt x="6" y="54"/>
                    <a:pt x="6" y="54"/>
                  </a:cubicBezTo>
                  <a:cubicBezTo>
                    <a:pt x="5" y="54"/>
                    <a:pt x="5" y="54"/>
                    <a:pt x="5" y="54"/>
                  </a:cubicBezTo>
                  <a:cubicBezTo>
                    <a:pt x="4" y="54"/>
                    <a:pt x="4" y="54"/>
                    <a:pt x="4" y="54"/>
                  </a:cubicBezTo>
                  <a:cubicBezTo>
                    <a:pt x="3" y="54"/>
                    <a:pt x="3" y="54"/>
                    <a:pt x="3" y="54"/>
                  </a:cubicBezTo>
                  <a:cubicBezTo>
                    <a:pt x="4" y="54"/>
                    <a:pt x="4" y="54"/>
                    <a:pt x="4" y="54"/>
                  </a:cubicBezTo>
                  <a:cubicBezTo>
                    <a:pt x="5" y="54"/>
                    <a:pt x="5" y="54"/>
                    <a:pt x="5" y="54"/>
                  </a:cubicBezTo>
                  <a:cubicBezTo>
                    <a:pt x="6" y="54"/>
                    <a:pt x="6" y="54"/>
                    <a:pt x="6" y="54"/>
                  </a:cubicBezTo>
                  <a:cubicBezTo>
                    <a:pt x="7" y="54"/>
                    <a:pt x="7" y="54"/>
                    <a:pt x="7" y="54"/>
                  </a:cubicBezTo>
                  <a:cubicBezTo>
                    <a:pt x="8" y="54"/>
                    <a:pt x="8" y="54"/>
                    <a:pt x="8" y="54"/>
                  </a:cubicBezTo>
                  <a:cubicBezTo>
                    <a:pt x="9" y="54"/>
                    <a:pt x="9" y="54"/>
                    <a:pt x="9" y="54"/>
                  </a:cubicBezTo>
                  <a:cubicBezTo>
                    <a:pt x="10" y="54"/>
                    <a:pt x="10" y="54"/>
                    <a:pt x="10" y="54"/>
                  </a:cubicBezTo>
                  <a:cubicBezTo>
                    <a:pt x="11" y="54"/>
                    <a:pt x="11" y="54"/>
                    <a:pt x="11" y="54"/>
                  </a:cubicBezTo>
                  <a:cubicBezTo>
                    <a:pt x="12" y="54"/>
                    <a:pt x="12" y="54"/>
                    <a:pt x="12" y="54"/>
                  </a:cubicBezTo>
                  <a:cubicBezTo>
                    <a:pt x="13" y="54"/>
                    <a:pt x="13" y="54"/>
                    <a:pt x="13" y="54"/>
                  </a:cubicBezTo>
                  <a:cubicBezTo>
                    <a:pt x="14" y="54"/>
                    <a:pt x="14" y="54"/>
                    <a:pt x="14" y="54"/>
                  </a:cubicBezTo>
                  <a:cubicBezTo>
                    <a:pt x="15" y="54"/>
                    <a:pt x="15" y="54"/>
                    <a:pt x="15" y="54"/>
                  </a:cubicBezTo>
                  <a:cubicBezTo>
                    <a:pt x="16" y="54"/>
                    <a:pt x="16" y="54"/>
                    <a:pt x="16" y="54"/>
                  </a:cubicBezTo>
                  <a:cubicBezTo>
                    <a:pt x="17" y="54"/>
                    <a:pt x="17" y="54"/>
                    <a:pt x="17" y="54"/>
                  </a:cubicBezTo>
                  <a:cubicBezTo>
                    <a:pt x="18" y="54"/>
                    <a:pt x="18" y="54"/>
                    <a:pt x="18" y="54"/>
                  </a:cubicBezTo>
                  <a:cubicBezTo>
                    <a:pt x="19" y="54"/>
                    <a:pt x="19" y="54"/>
                    <a:pt x="19" y="54"/>
                  </a:cubicBezTo>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5" name="Freeform 542"/>
            <p:cNvSpPr>
              <a:spLocks/>
            </p:cNvSpPr>
            <p:nvPr/>
          </p:nvSpPr>
          <p:spPr bwMode="auto">
            <a:xfrm>
              <a:off x="7793038" y="2655888"/>
              <a:ext cx="53975" cy="0"/>
            </a:xfrm>
            <a:custGeom>
              <a:avLst/>
              <a:gdLst>
                <a:gd name="T0" fmla="*/ 4 w 17"/>
                <a:gd name="T1" fmla="*/ 17 w 17"/>
                <a:gd name="T2" fmla="*/ 0 w 17"/>
                <a:gd name="T3" fmla="*/ 4 w 17"/>
              </a:gdLst>
              <a:ahLst/>
              <a:cxnLst>
                <a:cxn ang="0">
                  <a:pos x="T0" y="0"/>
                </a:cxn>
                <a:cxn ang="0">
                  <a:pos x="T1" y="0"/>
                </a:cxn>
                <a:cxn ang="0">
                  <a:pos x="T2" y="0"/>
                </a:cxn>
                <a:cxn ang="0">
                  <a:pos x="T3" y="0"/>
                </a:cxn>
              </a:cxnLst>
              <a:rect l="0" t="0" r="r" b="b"/>
              <a:pathLst>
                <a:path w="17">
                  <a:moveTo>
                    <a:pt x="4" y="0"/>
                  </a:moveTo>
                  <a:cubicBezTo>
                    <a:pt x="8" y="0"/>
                    <a:pt x="13" y="0"/>
                    <a:pt x="17" y="0"/>
                  </a:cubicBezTo>
                  <a:cubicBezTo>
                    <a:pt x="15" y="0"/>
                    <a:pt x="8" y="0"/>
                    <a:pt x="0" y="0"/>
                  </a:cubicBezTo>
                  <a:cubicBezTo>
                    <a:pt x="1" y="0"/>
                    <a:pt x="3" y="0"/>
                    <a:pt x="4"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16" name="Freeform 543"/>
            <p:cNvSpPr>
              <a:spLocks noEditPoints="1"/>
            </p:cNvSpPr>
            <p:nvPr/>
          </p:nvSpPr>
          <p:spPr bwMode="auto">
            <a:xfrm>
              <a:off x="7362826" y="2333626"/>
              <a:ext cx="500063" cy="1946275"/>
            </a:xfrm>
            <a:custGeom>
              <a:avLst/>
              <a:gdLst>
                <a:gd name="T0" fmla="*/ 18 w 156"/>
                <a:gd name="T1" fmla="*/ 296 h 602"/>
                <a:gd name="T2" fmla="*/ 32 w 156"/>
                <a:gd name="T3" fmla="*/ 440 h 602"/>
                <a:gd name="T4" fmla="*/ 33 w 156"/>
                <a:gd name="T5" fmla="*/ 442 h 602"/>
                <a:gd name="T6" fmla="*/ 33 w 156"/>
                <a:gd name="T7" fmla="*/ 442 h 602"/>
                <a:gd name="T8" fmla="*/ 32 w 156"/>
                <a:gd name="T9" fmla="*/ 440 h 602"/>
                <a:gd name="T10" fmla="*/ 33 w 156"/>
                <a:gd name="T11" fmla="*/ 440 h 602"/>
                <a:gd name="T12" fmla="*/ 33 w 156"/>
                <a:gd name="T13" fmla="*/ 440 h 602"/>
                <a:gd name="T14" fmla="*/ 33 w 156"/>
                <a:gd name="T15" fmla="*/ 439 h 602"/>
                <a:gd name="T16" fmla="*/ 33 w 156"/>
                <a:gd name="T17" fmla="*/ 439 h 602"/>
                <a:gd name="T18" fmla="*/ 33 w 156"/>
                <a:gd name="T19" fmla="*/ 440 h 602"/>
                <a:gd name="T20" fmla="*/ 33 w 156"/>
                <a:gd name="T21" fmla="*/ 440 h 602"/>
                <a:gd name="T22" fmla="*/ 32 w 156"/>
                <a:gd name="T23" fmla="*/ 440 h 602"/>
                <a:gd name="T24" fmla="*/ 32 w 156"/>
                <a:gd name="T25" fmla="*/ 440 h 602"/>
                <a:gd name="T26" fmla="*/ 32 w 156"/>
                <a:gd name="T27" fmla="*/ 440 h 602"/>
                <a:gd name="T28" fmla="*/ 38 w 156"/>
                <a:gd name="T29" fmla="*/ 461 h 602"/>
                <a:gd name="T30" fmla="*/ 35 w 156"/>
                <a:gd name="T31" fmla="*/ 449 h 602"/>
                <a:gd name="T32" fmla="*/ 35 w 156"/>
                <a:gd name="T33" fmla="*/ 449 h 602"/>
                <a:gd name="T34" fmla="*/ 38 w 156"/>
                <a:gd name="T35" fmla="*/ 461 h 602"/>
                <a:gd name="T36" fmla="*/ 39 w 156"/>
                <a:gd name="T37" fmla="*/ 467 h 602"/>
                <a:gd name="T38" fmla="*/ 39 w 156"/>
                <a:gd name="T39" fmla="*/ 468 h 602"/>
                <a:gd name="T40" fmla="*/ 39 w 156"/>
                <a:gd name="T41" fmla="*/ 466 h 602"/>
                <a:gd name="T42" fmla="*/ 39 w 156"/>
                <a:gd name="T43" fmla="*/ 465 h 602"/>
                <a:gd name="T44" fmla="*/ 39 w 156"/>
                <a:gd name="T45" fmla="*/ 465 h 602"/>
                <a:gd name="T46" fmla="*/ 39 w 156"/>
                <a:gd name="T47" fmla="*/ 463 h 602"/>
                <a:gd name="T48" fmla="*/ 39 w 156"/>
                <a:gd name="T49" fmla="*/ 463 h 602"/>
                <a:gd name="T50" fmla="*/ 39 w 156"/>
                <a:gd name="T51" fmla="*/ 465 h 602"/>
                <a:gd name="T52" fmla="*/ 39 w 156"/>
                <a:gd name="T53" fmla="*/ 465 h 602"/>
                <a:gd name="T54" fmla="*/ 38 w 156"/>
                <a:gd name="T55" fmla="*/ 465 h 602"/>
                <a:gd name="T56" fmla="*/ 38 w 156"/>
                <a:gd name="T57" fmla="*/ 465 h 602"/>
                <a:gd name="T58" fmla="*/ 38 w 156"/>
                <a:gd name="T59" fmla="*/ 465 h 602"/>
                <a:gd name="T60" fmla="*/ 38 w 156"/>
                <a:gd name="T61" fmla="*/ 465 h 602"/>
                <a:gd name="T62" fmla="*/ 42 w 156"/>
                <a:gd name="T63" fmla="*/ 476 h 602"/>
                <a:gd name="T64" fmla="*/ 40 w 156"/>
                <a:gd name="T65" fmla="*/ 472 h 602"/>
                <a:gd name="T66" fmla="*/ 44 w 156"/>
                <a:gd name="T67" fmla="*/ 482 h 602"/>
                <a:gd name="T68" fmla="*/ 44 w 156"/>
                <a:gd name="T69" fmla="*/ 487 h 602"/>
                <a:gd name="T70" fmla="*/ 45 w 156"/>
                <a:gd name="T71" fmla="*/ 485 h 602"/>
                <a:gd name="T72" fmla="*/ 44 w 156"/>
                <a:gd name="T73" fmla="*/ 487 h 602"/>
                <a:gd name="T74" fmla="*/ 42 w 156"/>
                <a:gd name="T75" fmla="*/ 490 h 602"/>
                <a:gd name="T76" fmla="*/ 44 w 156"/>
                <a:gd name="T77" fmla="*/ 496 h 602"/>
                <a:gd name="T78" fmla="*/ 43 w 156"/>
                <a:gd name="T79" fmla="*/ 494 h 602"/>
                <a:gd name="T80" fmla="*/ 42 w 156"/>
                <a:gd name="T81" fmla="*/ 489 h 602"/>
                <a:gd name="T82" fmla="*/ 43 w 156"/>
                <a:gd name="T83" fmla="*/ 489 h 602"/>
                <a:gd name="T84" fmla="*/ 43 w 156"/>
                <a:gd name="T85" fmla="*/ 489 h 602"/>
                <a:gd name="T86" fmla="*/ 42 w 156"/>
                <a:gd name="T87" fmla="*/ 489 h 602"/>
                <a:gd name="T88" fmla="*/ 46 w 156"/>
                <a:gd name="T89" fmla="*/ 500 h 602"/>
                <a:gd name="T90" fmla="*/ 46 w 156"/>
                <a:gd name="T91" fmla="*/ 501 h 602"/>
                <a:gd name="T92" fmla="*/ 45 w 156"/>
                <a:gd name="T93" fmla="*/ 499 h 602"/>
                <a:gd name="T94" fmla="*/ 49 w 156"/>
                <a:gd name="T95" fmla="*/ 513 h 602"/>
                <a:gd name="T96" fmla="*/ 52 w 156"/>
                <a:gd name="T97" fmla="*/ 519 h 602"/>
                <a:gd name="T98" fmla="*/ 50 w 156"/>
                <a:gd name="T99" fmla="*/ 514 h 602"/>
                <a:gd name="T100" fmla="*/ 48 w 156"/>
                <a:gd name="T101" fmla="*/ 510 h 602"/>
                <a:gd name="T102" fmla="*/ 50 w 156"/>
                <a:gd name="T103" fmla="*/ 510 h 602"/>
                <a:gd name="T104" fmla="*/ 48 w 156"/>
                <a:gd name="T105" fmla="*/ 506 h 602"/>
                <a:gd name="T106" fmla="*/ 47 w 156"/>
                <a:gd name="T107" fmla="*/ 502 h 602"/>
                <a:gd name="T108" fmla="*/ 49 w 156"/>
                <a:gd name="T109" fmla="*/ 508 h 602"/>
                <a:gd name="T110" fmla="*/ 49 w 156"/>
                <a:gd name="T111" fmla="*/ 510 h 602"/>
                <a:gd name="T112" fmla="*/ 48 w 156"/>
                <a:gd name="T113" fmla="*/ 510 h 602"/>
                <a:gd name="T114" fmla="*/ 48 w 156"/>
                <a:gd name="T115" fmla="*/ 510 h 602"/>
                <a:gd name="T116" fmla="*/ 48 w 156"/>
                <a:gd name="T117" fmla="*/ 510 h 602"/>
                <a:gd name="T118" fmla="*/ 48 w 156"/>
                <a:gd name="T119" fmla="*/ 51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6" h="602">
                  <a:moveTo>
                    <a:pt x="24" y="386"/>
                  </a:moveTo>
                  <a:cubicBezTo>
                    <a:pt x="41" y="509"/>
                    <a:pt x="93" y="600"/>
                    <a:pt x="155" y="602"/>
                  </a:cubicBezTo>
                  <a:cubicBezTo>
                    <a:pt x="138" y="602"/>
                    <a:pt x="138" y="602"/>
                    <a:pt x="138" y="602"/>
                  </a:cubicBezTo>
                  <a:cubicBezTo>
                    <a:pt x="101" y="601"/>
                    <a:pt x="69" y="569"/>
                    <a:pt x="44" y="520"/>
                  </a:cubicBezTo>
                  <a:cubicBezTo>
                    <a:pt x="47" y="520"/>
                    <a:pt x="50" y="520"/>
                    <a:pt x="53" y="520"/>
                  </a:cubicBezTo>
                  <a:cubicBezTo>
                    <a:pt x="50" y="520"/>
                    <a:pt x="47" y="520"/>
                    <a:pt x="44" y="520"/>
                  </a:cubicBezTo>
                  <a:cubicBezTo>
                    <a:pt x="17" y="464"/>
                    <a:pt x="0" y="384"/>
                    <a:pt x="0" y="296"/>
                  </a:cubicBezTo>
                  <a:cubicBezTo>
                    <a:pt x="1" y="132"/>
                    <a:pt x="62" y="1"/>
                    <a:pt x="138" y="0"/>
                  </a:cubicBezTo>
                  <a:cubicBezTo>
                    <a:pt x="156" y="0"/>
                    <a:pt x="156" y="0"/>
                    <a:pt x="156" y="0"/>
                  </a:cubicBezTo>
                  <a:cubicBezTo>
                    <a:pt x="80" y="1"/>
                    <a:pt x="19" y="132"/>
                    <a:pt x="18" y="296"/>
                  </a:cubicBezTo>
                  <a:cubicBezTo>
                    <a:pt x="18" y="327"/>
                    <a:pt x="20" y="357"/>
                    <a:pt x="24" y="386"/>
                  </a:cubicBezTo>
                  <a:cubicBezTo>
                    <a:pt x="24" y="386"/>
                    <a:pt x="24" y="386"/>
                    <a:pt x="24" y="386"/>
                  </a:cubicBezTo>
                  <a:cubicBezTo>
                    <a:pt x="25" y="396"/>
                    <a:pt x="26" y="404"/>
                    <a:pt x="28" y="414"/>
                  </a:cubicBezTo>
                  <a:cubicBezTo>
                    <a:pt x="28" y="414"/>
                    <a:pt x="28" y="414"/>
                    <a:pt x="27" y="414"/>
                  </a:cubicBezTo>
                  <a:cubicBezTo>
                    <a:pt x="29" y="422"/>
                    <a:pt x="31" y="429"/>
                    <a:pt x="33" y="439"/>
                  </a:cubicBezTo>
                  <a:cubicBezTo>
                    <a:pt x="31" y="429"/>
                    <a:pt x="29" y="422"/>
                    <a:pt x="27" y="414"/>
                  </a:cubicBezTo>
                  <a:cubicBezTo>
                    <a:pt x="28" y="414"/>
                    <a:pt x="28" y="414"/>
                    <a:pt x="28" y="414"/>
                  </a:cubicBezTo>
                  <a:cubicBezTo>
                    <a:pt x="26" y="404"/>
                    <a:pt x="25" y="396"/>
                    <a:pt x="24" y="386"/>
                  </a:cubicBezTo>
                  <a:cubicBezTo>
                    <a:pt x="24" y="386"/>
                    <a:pt x="24" y="386"/>
                    <a:pt x="24" y="386"/>
                  </a:cubicBezTo>
                  <a:close/>
                  <a:moveTo>
                    <a:pt x="32" y="440"/>
                  </a:moveTo>
                  <a:cubicBezTo>
                    <a:pt x="32" y="440"/>
                    <a:pt x="32" y="440"/>
                    <a:pt x="32" y="440"/>
                  </a:cubicBezTo>
                  <a:cubicBezTo>
                    <a:pt x="32" y="440"/>
                    <a:pt x="32" y="440"/>
                    <a:pt x="32" y="440"/>
                  </a:cubicBezTo>
                  <a:cubicBezTo>
                    <a:pt x="32" y="441"/>
                    <a:pt x="32" y="441"/>
                    <a:pt x="32" y="441"/>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3"/>
                    <a:pt x="33" y="443"/>
                    <a:pt x="33" y="443"/>
                  </a:cubicBezTo>
                  <a:cubicBezTo>
                    <a:pt x="33" y="443"/>
                    <a:pt x="33" y="443"/>
                    <a:pt x="33" y="443"/>
                  </a:cubicBezTo>
                  <a:cubicBezTo>
                    <a:pt x="33" y="443"/>
                    <a:pt x="33" y="443"/>
                    <a:pt x="33" y="443"/>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2"/>
                    <a:pt x="33" y="442"/>
                    <a:pt x="33" y="442"/>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3" y="441"/>
                    <a:pt x="33" y="441"/>
                    <a:pt x="33" y="441"/>
                  </a:cubicBezTo>
                  <a:cubicBezTo>
                    <a:pt x="32" y="441"/>
                    <a:pt x="32" y="441"/>
                    <a:pt x="32" y="441"/>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39"/>
                    <a:pt x="33" y="439"/>
                    <a:pt x="33" y="439"/>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3" y="440"/>
                    <a:pt x="33" y="440"/>
                    <a:pt x="33"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cubicBezTo>
                    <a:pt x="32" y="440"/>
                    <a:pt x="32" y="440"/>
                    <a:pt x="32" y="440"/>
                  </a:cubicBezTo>
                  <a:moveTo>
                    <a:pt x="38" y="463"/>
                  </a:moveTo>
                  <a:cubicBezTo>
                    <a:pt x="38" y="461"/>
                    <a:pt x="38" y="461"/>
                    <a:pt x="38" y="461"/>
                  </a:cubicBezTo>
                  <a:cubicBezTo>
                    <a:pt x="38" y="460"/>
                    <a:pt x="38" y="460"/>
                    <a:pt x="38" y="460"/>
                  </a:cubicBezTo>
                  <a:cubicBezTo>
                    <a:pt x="37" y="459"/>
                    <a:pt x="37" y="459"/>
                    <a:pt x="37" y="459"/>
                  </a:cubicBezTo>
                  <a:cubicBezTo>
                    <a:pt x="37" y="458"/>
                    <a:pt x="37" y="458"/>
                    <a:pt x="37" y="458"/>
                  </a:cubicBezTo>
                  <a:cubicBezTo>
                    <a:pt x="37" y="457"/>
                    <a:pt x="37" y="457"/>
                    <a:pt x="37" y="457"/>
                  </a:cubicBezTo>
                  <a:cubicBezTo>
                    <a:pt x="36" y="455"/>
                    <a:pt x="36" y="455"/>
                    <a:pt x="36" y="455"/>
                  </a:cubicBezTo>
                  <a:cubicBezTo>
                    <a:pt x="36" y="454"/>
                    <a:pt x="36" y="454"/>
                    <a:pt x="36" y="454"/>
                  </a:cubicBezTo>
                  <a:cubicBezTo>
                    <a:pt x="36" y="453"/>
                    <a:pt x="36" y="453"/>
                    <a:pt x="36" y="453"/>
                  </a:cubicBezTo>
                  <a:cubicBezTo>
                    <a:pt x="35" y="451"/>
                    <a:pt x="35" y="451"/>
                    <a:pt x="35" y="451"/>
                  </a:cubicBezTo>
                  <a:cubicBezTo>
                    <a:pt x="35" y="450"/>
                    <a:pt x="35" y="450"/>
                    <a:pt x="35" y="450"/>
                  </a:cubicBezTo>
                  <a:cubicBezTo>
                    <a:pt x="35" y="449"/>
                    <a:pt x="35" y="449"/>
                    <a:pt x="35" y="449"/>
                  </a:cubicBezTo>
                  <a:cubicBezTo>
                    <a:pt x="34" y="448"/>
                    <a:pt x="34" y="448"/>
                    <a:pt x="34" y="448"/>
                  </a:cubicBezTo>
                  <a:cubicBezTo>
                    <a:pt x="34" y="446"/>
                    <a:pt x="34" y="446"/>
                    <a:pt x="34" y="446"/>
                  </a:cubicBezTo>
                  <a:cubicBezTo>
                    <a:pt x="34" y="445"/>
                    <a:pt x="34" y="445"/>
                    <a:pt x="34" y="445"/>
                  </a:cubicBezTo>
                  <a:cubicBezTo>
                    <a:pt x="33" y="444"/>
                    <a:pt x="33" y="444"/>
                    <a:pt x="33" y="444"/>
                  </a:cubicBezTo>
                  <a:cubicBezTo>
                    <a:pt x="33" y="443"/>
                    <a:pt x="33" y="443"/>
                    <a:pt x="33" y="443"/>
                  </a:cubicBezTo>
                  <a:cubicBezTo>
                    <a:pt x="33" y="444"/>
                    <a:pt x="33" y="444"/>
                    <a:pt x="33" y="444"/>
                  </a:cubicBezTo>
                  <a:cubicBezTo>
                    <a:pt x="34" y="445"/>
                    <a:pt x="34" y="445"/>
                    <a:pt x="34" y="445"/>
                  </a:cubicBezTo>
                  <a:cubicBezTo>
                    <a:pt x="34" y="446"/>
                    <a:pt x="34" y="446"/>
                    <a:pt x="34" y="446"/>
                  </a:cubicBezTo>
                  <a:cubicBezTo>
                    <a:pt x="34" y="448"/>
                    <a:pt x="34" y="448"/>
                    <a:pt x="34" y="448"/>
                  </a:cubicBezTo>
                  <a:cubicBezTo>
                    <a:pt x="35" y="449"/>
                    <a:pt x="35" y="449"/>
                    <a:pt x="35" y="449"/>
                  </a:cubicBezTo>
                  <a:cubicBezTo>
                    <a:pt x="35" y="450"/>
                    <a:pt x="35" y="450"/>
                    <a:pt x="35" y="450"/>
                  </a:cubicBezTo>
                  <a:cubicBezTo>
                    <a:pt x="35" y="451"/>
                    <a:pt x="35" y="451"/>
                    <a:pt x="35" y="451"/>
                  </a:cubicBezTo>
                  <a:cubicBezTo>
                    <a:pt x="36" y="453"/>
                    <a:pt x="36" y="453"/>
                    <a:pt x="36" y="453"/>
                  </a:cubicBezTo>
                  <a:cubicBezTo>
                    <a:pt x="36" y="454"/>
                    <a:pt x="36" y="454"/>
                    <a:pt x="36" y="454"/>
                  </a:cubicBezTo>
                  <a:cubicBezTo>
                    <a:pt x="36" y="455"/>
                    <a:pt x="36" y="455"/>
                    <a:pt x="36" y="455"/>
                  </a:cubicBezTo>
                  <a:cubicBezTo>
                    <a:pt x="37" y="457"/>
                    <a:pt x="37" y="457"/>
                    <a:pt x="37" y="457"/>
                  </a:cubicBezTo>
                  <a:cubicBezTo>
                    <a:pt x="37" y="458"/>
                    <a:pt x="37" y="458"/>
                    <a:pt x="37" y="458"/>
                  </a:cubicBezTo>
                  <a:cubicBezTo>
                    <a:pt x="37" y="459"/>
                    <a:pt x="37" y="459"/>
                    <a:pt x="37" y="459"/>
                  </a:cubicBezTo>
                  <a:cubicBezTo>
                    <a:pt x="38" y="460"/>
                    <a:pt x="38" y="460"/>
                    <a:pt x="38" y="460"/>
                  </a:cubicBezTo>
                  <a:cubicBezTo>
                    <a:pt x="38" y="461"/>
                    <a:pt x="38" y="461"/>
                    <a:pt x="38" y="461"/>
                  </a:cubicBezTo>
                  <a:cubicBezTo>
                    <a:pt x="38" y="463"/>
                    <a:pt x="38" y="463"/>
                    <a:pt x="38" y="463"/>
                  </a:cubicBezTo>
                  <a:moveTo>
                    <a:pt x="38" y="465"/>
                  </a:moveTo>
                  <a:cubicBezTo>
                    <a:pt x="38" y="465"/>
                    <a:pt x="38" y="465"/>
                    <a:pt x="38" y="465"/>
                  </a:cubicBezTo>
                  <a:cubicBezTo>
                    <a:pt x="38" y="466"/>
                    <a:pt x="38" y="466"/>
                    <a:pt x="38" y="466"/>
                  </a:cubicBezTo>
                  <a:cubicBezTo>
                    <a:pt x="38" y="466"/>
                    <a:pt x="38" y="466"/>
                    <a:pt x="38" y="466"/>
                  </a:cubicBezTo>
                  <a:cubicBezTo>
                    <a:pt x="39" y="466"/>
                    <a:pt x="39" y="466"/>
                    <a:pt x="39" y="466"/>
                  </a:cubicBezTo>
                  <a:cubicBezTo>
                    <a:pt x="39" y="466"/>
                    <a:pt x="39" y="466"/>
                    <a:pt x="39" y="466"/>
                  </a:cubicBezTo>
                  <a:cubicBezTo>
                    <a:pt x="39" y="466"/>
                    <a:pt x="39" y="466"/>
                    <a:pt x="39" y="466"/>
                  </a:cubicBezTo>
                  <a:cubicBezTo>
                    <a:pt x="39" y="467"/>
                    <a:pt x="39" y="467"/>
                    <a:pt x="39" y="467"/>
                  </a:cubicBezTo>
                  <a:cubicBezTo>
                    <a:pt x="39" y="467"/>
                    <a:pt x="39" y="467"/>
                    <a:pt x="39" y="467"/>
                  </a:cubicBezTo>
                  <a:cubicBezTo>
                    <a:pt x="39" y="467"/>
                    <a:pt x="39" y="467"/>
                    <a:pt x="39" y="467"/>
                  </a:cubicBezTo>
                  <a:cubicBezTo>
                    <a:pt x="39" y="467"/>
                    <a:pt x="39" y="467"/>
                    <a:pt x="39" y="467"/>
                  </a:cubicBezTo>
                  <a:cubicBezTo>
                    <a:pt x="39" y="468"/>
                    <a:pt x="39" y="468"/>
                    <a:pt x="39" y="468"/>
                  </a:cubicBezTo>
                  <a:cubicBezTo>
                    <a:pt x="39" y="468"/>
                    <a:pt x="39" y="468"/>
                    <a:pt x="39" y="468"/>
                  </a:cubicBezTo>
                  <a:cubicBezTo>
                    <a:pt x="39" y="468"/>
                    <a:pt x="39" y="468"/>
                    <a:pt x="39" y="468"/>
                  </a:cubicBezTo>
                  <a:cubicBezTo>
                    <a:pt x="39" y="468"/>
                    <a:pt x="39" y="468"/>
                    <a:pt x="39" y="468"/>
                  </a:cubicBezTo>
                  <a:cubicBezTo>
                    <a:pt x="39" y="469"/>
                    <a:pt x="39" y="469"/>
                    <a:pt x="39" y="469"/>
                  </a:cubicBezTo>
                  <a:cubicBezTo>
                    <a:pt x="39" y="469"/>
                    <a:pt x="39" y="469"/>
                    <a:pt x="39" y="469"/>
                  </a:cubicBezTo>
                  <a:cubicBezTo>
                    <a:pt x="39" y="469"/>
                    <a:pt x="39" y="469"/>
                    <a:pt x="39" y="469"/>
                  </a:cubicBezTo>
                  <a:cubicBezTo>
                    <a:pt x="39" y="468"/>
                    <a:pt x="39" y="468"/>
                    <a:pt x="39" y="468"/>
                  </a:cubicBezTo>
                  <a:cubicBezTo>
                    <a:pt x="39" y="468"/>
                    <a:pt x="39" y="468"/>
                    <a:pt x="39" y="468"/>
                  </a:cubicBezTo>
                  <a:cubicBezTo>
                    <a:pt x="39" y="468"/>
                    <a:pt x="39" y="468"/>
                    <a:pt x="39" y="468"/>
                  </a:cubicBezTo>
                  <a:cubicBezTo>
                    <a:pt x="39" y="468"/>
                    <a:pt x="39" y="468"/>
                    <a:pt x="39" y="468"/>
                  </a:cubicBezTo>
                  <a:cubicBezTo>
                    <a:pt x="39" y="467"/>
                    <a:pt x="39" y="467"/>
                    <a:pt x="39" y="467"/>
                  </a:cubicBezTo>
                  <a:cubicBezTo>
                    <a:pt x="39" y="467"/>
                    <a:pt x="39" y="467"/>
                    <a:pt x="39" y="467"/>
                  </a:cubicBezTo>
                  <a:cubicBezTo>
                    <a:pt x="39" y="467"/>
                    <a:pt x="39" y="467"/>
                    <a:pt x="39" y="467"/>
                  </a:cubicBezTo>
                  <a:cubicBezTo>
                    <a:pt x="39" y="467"/>
                    <a:pt x="39" y="467"/>
                    <a:pt x="39" y="467"/>
                  </a:cubicBezTo>
                  <a:cubicBezTo>
                    <a:pt x="39" y="466"/>
                    <a:pt x="39" y="466"/>
                    <a:pt x="39" y="466"/>
                  </a:cubicBezTo>
                  <a:cubicBezTo>
                    <a:pt x="39" y="466"/>
                    <a:pt x="39" y="466"/>
                    <a:pt x="39" y="466"/>
                  </a:cubicBezTo>
                  <a:cubicBezTo>
                    <a:pt x="39" y="466"/>
                    <a:pt x="39" y="466"/>
                    <a:pt x="39" y="466"/>
                  </a:cubicBezTo>
                  <a:cubicBezTo>
                    <a:pt x="38" y="466"/>
                    <a:pt x="38" y="466"/>
                    <a:pt x="38" y="466"/>
                  </a:cubicBezTo>
                  <a:cubicBezTo>
                    <a:pt x="38" y="466"/>
                    <a:pt x="38" y="466"/>
                    <a:pt x="38" y="466"/>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3"/>
                    <a:pt x="39" y="463"/>
                    <a:pt x="39" y="463"/>
                  </a:cubicBezTo>
                  <a:cubicBezTo>
                    <a:pt x="39" y="463"/>
                    <a:pt x="39" y="463"/>
                    <a:pt x="39" y="463"/>
                  </a:cubicBezTo>
                  <a:cubicBezTo>
                    <a:pt x="39" y="463"/>
                    <a:pt x="39" y="463"/>
                    <a:pt x="39" y="463"/>
                  </a:cubicBezTo>
                  <a:cubicBezTo>
                    <a:pt x="38" y="463"/>
                    <a:pt x="38" y="463"/>
                    <a:pt x="38" y="463"/>
                  </a:cubicBezTo>
                  <a:cubicBezTo>
                    <a:pt x="38" y="463"/>
                    <a:pt x="38" y="463"/>
                    <a:pt x="38" y="463"/>
                  </a:cubicBezTo>
                  <a:cubicBezTo>
                    <a:pt x="38" y="463"/>
                    <a:pt x="38" y="463"/>
                    <a:pt x="38" y="463"/>
                  </a:cubicBezTo>
                  <a:cubicBezTo>
                    <a:pt x="38" y="462"/>
                    <a:pt x="38" y="462"/>
                    <a:pt x="38" y="462"/>
                  </a:cubicBezTo>
                  <a:cubicBezTo>
                    <a:pt x="38" y="463"/>
                    <a:pt x="38" y="463"/>
                    <a:pt x="38" y="463"/>
                  </a:cubicBezTo>
                  <a:cubicBezTo>
                    <a:pt x="38" y="463"/>
                    <a:pt x="38" y="463"/>
                    <a:pt x="38" y="463"/>
                  </a:cubicBezTo>
                  <a:cubicBezTo>
                    <a:pt x="38" y="463"/>
                    <a:pt x="38" y="463"/>
                    <a:pt x="38" y="463"/>
                  </a:cubicBezTo>
                  <a:cubicBezTo>
                    <a:pt x="39" y="463"/>
                    <a:pt x="39" y="463"/>
                    <a:pt x="39" y="463"/>
                  </a:cubicBezTo>
                  <a:cubicBezTo>
                    <a:pt x="39" y="463"/>
                    <a:pt x="39" y="463"/>
                    <a:pt x="39" y="463"/>
                  </a:cubicBezTo>
                  <a:cubicBezTo>
                    <a:pt x="39" y="463"/>
                    <a:pt x="39" y="463"/>
                    <a:pt x="39" y="463"/>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4"/>
                    <a:pt x="39" y="464"/>
                    <a:pt x="39" y="464"/>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9" y="465"/>
                    <a:pt x="39" y="465"/>
                    <a:pt x="39"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cubicBezTo>
                    <a:pt x="38" y="465"/>
                    <a:pt x="38" y="465"/>
                    <a:pt x="38" y="465"/>
                  </a:cubicBezTo>
                  <a:moveTo>
                    <a:pt x="45" y="485"/>
                  </a:moveTo>
                  <a:cubicBezTo>
                    <a:pt x="44" y="484"/>
                    <a:pt x="44" y="484"/>
                    <a:pt x="44" y="484"/>
                  </a:cubicBezTo>
                  <a:cubicBezTo>
                    <a:pt x="44" y="483"/>
                    <a:pt x="44" y="483"/>
                    <a:pt x="44" y="483"/>
                  </a:cubicBezTo>
                  <a:cubicBezTo>
                    <a:pt x="44" y="482"/>
                    <a:pt x="44" y="482"/>
                    <a:pt x="44" y="482"/>
                  </a:cubicBezTo>
                  <a:cubicBezTo>
                    <a:pt x="43" y="481"/>
                    <a:pt x="43" y="481"/>
                    <a:pt x="43" y="481"/>
                  </a:cubicBezTo>
                  <a:cubicBezTo>
                    <a:pt x="43" y="480"/>
                    <a:pt x="43" y="480"/>
                    <a:pt x="43" y="480"/>
                  </a:cubicBezTo>
                  <a:cubicBezTo>
                    <a:pt x="43" y="479"/>
                    <a:pt x="43" y="479"/>
                    <a:pt x="43" y="479"/>
                  </a:cubicBezTo>
                  <a:cubicBezTo>
                    <a:pt x="42" y="478"/>
                    <a:pt x="42" y="478"/>
                    <a:pt x="42" y="478"/>
                  </a:cubicBezTo>
                  <a:cubicBezTo>
                    <a:pt x="42" y="477"/>
                    <a:pt x="42" y="477"/>
                    <a:pt x="42" y="477"/>
                  </a:cubicBezTo>
                  <a:cubicBezTo>
                    <a:pt x="42" y="476"/>
                    <a:pt x="42" y="476"/>
                    <a:pt x="42" y="476"/>
                  </a:cubicBezTo>
                  <a:cubicBezTo>
                    <a:pt x="41" y="475"/>
                    <a:pt x="41" y="475"/>
                    <a:pt x="41" y="475"/>
                  </a:cubicBezTo>
                  <a:cubicBezTo>
                    <a:pt x="41" y="474"/>
                    <a:pt x="41" y="474"/>
                    <a:pt x="41" y="474"/>
                  </a:cubicBezTo>
                  <a:cubicBezTo>
                    <a:pt x="41" y="473"/>
                    <a:pt x="41" y="473"/>
                    <a:pt x="41" y="473"/>
                  </a:cubicBezTo>
                  <a:cubicBezTo>
                    <a:pt x="40" y="472"/>
                    <a:pt x="40" y="472"/>
                    <a:pt x="40" y="472"/>
                  </a:cubicBezTo>
                  <a:cubicBezTo>
                    <a:pt x="40" y="471"/>
                    <a:pt x="40" y="471"/>
                    <a:pt x="40" y="471"/>
                  </a:cubicBezTo>
                  <a:cubicBezTo>
                    <a:pt x="40" y="470"/>
                    <a:pt x="40" y="470"/>
                    <a:pt x="40" y="470"/>
                  </a:cubicBezTo>
                  <a:cubicBezTo>
                    <a:pt x="39" y="469"/>
                    <a:pt x="39" y="469"/>
                    <a:pt x="39" y="469"/>
                  </a:cubicBezTo>
                  <a:cubicBezTo>
                    <a:pt x="40" y="470"/>
                    <a:pt x="40" y="470"/>
                    <a:pt x="40" y="470"/>
                  </a:cubicBezTo>
                  <a:cubicBezTo>
                    <a:pt x="40" y="471"/>
                    <a:pt x="40" y="471"/>
                    <a:pt x="40" y="471"/>
                  </a:cubicBezTo>
                  <a:cubicBezTo>
                    <a:pt x="40" y="472"/>
                    <a:pt x="40" y="472"/>
                    <a:pt x="40" y="472"/>
                  </a:cubicBezTo>
                  <a:cubicBezTo>
                    <a:pt x="41" y="473"/>
                    <a:pt x="41" y="473"/>
                    <a:pt x="41" y="473"/>
                  </a:cubicBezTo>
                  <a:cubicBezTo>
                    <a:pt x="41" y="474"/>
                    <a:pt x="41" y="474"/>
                    <a:pt x="41" y="474"/>
                  </a:cubicBezTo>
                  <a:cubicBezTo>
                    <a:pt x="41" y="475"/>
                    <a:pt x="41" y="475"/>
                    <a:pt x="41" y="475"/>
                  </a:cubicBezTo>
                  <a:cubicBezTo>
                    <a:pt x="42" y="476"/>
                    <a:pt x="42" y="476"/>
                    <a:pt x="42" y="476"/>
                  </a:cubicBezTo>
                  <a:cubicBezTo>
                    <a:pt x="42" y="477"/>
                    <a:pt x="42" y="477"/>
                    <a:pt x="42" y="477"/>
                  </a:cubicBezTo>
                  <a:cubicBezTo>
                    <a:pt x="42" y="478"/>
                    <a:pt x="42" y="478"/>
                    <a:pt x="42" y="478"/>
                  </a:cubicBezTo>
                  <a:cubicBezTo>
                    <a:pt x="43" y="479"/>
                    <a:pt x="43" y="479"/>
                    <a:pt x="43" y="479"/>
                  </a:cubicBezTo>
                  <a:cubicBezTo>
                    <a:pt x="43" y="480"/>
                    <a:pt x="43" y="480"/>
                    <a:pt x="43" y="480"/>
                  </a:cubicBezTo>
                  <a:cubicBezTo>
                    <a:pt x="43" y="481"/>
                    <a:pt x="43" y="481"/>
                    <a:pt x="43" y="481"/>
                  </a:cubicBezTo>
                  <a:cubicBezTo>
                    <a:pt x="44" y="482"/>
                    <a:pt x="44" y="482"/>
                    <a:pt x="44" y="482"/>
                  </a:cubicBezTo>
                  <a:cubicBezTo>
                    <a:pt x="44" y="483"/>
                    <a:pt x="44" y="483"/>
                    <a:pt x="44" y="483"/>
                  </a:cubicBezTo>
                  <a:cubicBezTo>
                    <a:pt x="44" y="484"/>
                    <a:pt x="44" y="484"/>
                    <a:pt x="44" y="484"/>
                  </a:cubicBezTo>
                  <a:cubicBezTo>
                    <a:pt x="45" y="485"/>
                    <a:pt x="45" y="485"/>
                    <a:pt x="45" y="485"/>
                  </a:cubicBezTo>
                  <a:moveTo>
                    <a:pt x="43" y="489"/>
                  </a:moveTo>
                  <a:cubicBezTo>
                    <a:pt x="43" y="488"/>
                    <a:pt x="43" y="488"/>
                    <a:pt x="43" y="488"/>
                  </a:cubicBezTo>
                  <a:cubicBezTo>
                    <a:pt x="44" y="488"/>
                    <a:pt x="44" y="488"/>
                    <a:pt x="44" y="488"/>
                  </a:cubicBezTo>
                  <a:cubicBezTo>
                    <a:pt x="44" y="488"/>
                    <a:pt x="44" y="488"/>
                    <a:pt x="44" y="488"/>
                  </a:cubicBezTo>
                  <a:cubicBezTo>
                    <a:pt x="44" y="488"/>
                    <a:pt x="44" y="488"/>
                    <a:pt x="44" y="488"/>
                  </a:cubicBezTo>
                  <a:cubicBezTo>
                    <a:pt x="44" y="487"/>
                    <a:pt x="44" y="487"/>
                    <a:pt x="44" y="487"/>
                  </a:cubicBezTo>
                  <a:cubicBezTo>
                    <a:pt x="44" y="487"/>
                    <a:pt x="44" y="487"/>
                    <a:pt x="44" y="487"/>
                  </a:cubicBezTo>
                  <a:cubicBezTo>
                    <a:pt x="44" y="487"/>
                    <a:pt x="44" y="487"/>
                    <a:pt x="44" y="487"/>
                  </a:cubicBezTo>
                  <a:cubicBezTo>
                    <a:pt x="44" y="487"/>
                    <a:pt x="44" y="487"/>
                    <a:pt x="44" y="487"/>
                  </a:cubicBezTo>
                  <a:cubicBezTo>
                    <a:pt x="44" y="486"/>
                    <a:pt x="44" y="486"/>
                    <a:pt x="44" y="486"/>
                  </a:cubicBezTo>
                  <a:cubicBezTo>
                    <a:pt x="44" y="486"/>
                    <a:pt x="44" y="486"/>
                    <a:pt x="44" y="486"/>
                  </a:cubicBezTo>
                  <a:cubicBezTo>
                    <a:pt x="44" y="486"/>
                    <a:pt x="44" y="486"/>
                    <a:pt x="44" y="486"/>
                  </a:cubicBezTo>
                  <a:cubicBezTo>
                    <a:pt x="44" y="486"/>
                    <a:pt x="44" y="486"/>
                    <a:pt x="44" y="486"/>
                  </a:cubicBezTo>
                  <a:cubicBezTo>
                    <a:pt x="45" y="486"/>
                    <a:pt x="45" y="486"/>
                    <a:pt x="45" y="486"/>
                  </a:cubicBezTo>
                  <a:cubicBezTo>
                    <a:pt x="45" y="485"/>
                    <a:pt x="45" y="485"/>
                    <a:pt x="45" y="485"/>
                  </a:cubicBezTo>
                  <a:cubicBezTo>
                    <a:pt x="45" y="485"/>
                    <a:pt x="45" y="485"/>
                    <a:pt x="45" y="485"/>
                  </a:cubicBezTo>
                  <a:cubicBezTo>
                    <a:pt x="45" y="485"/>
                    <a:pt x="45" y="485"/>
                    <a:pt x="45" y="485"/>
                  </a:cubicBezTo>
                  <a:cubicBezTo>
                    <a:pt x="45" y="485"/>
                    <a:pt x="45" y="485"/>
                    <a:pt x="45" y="485"/>
                  </a:cubicBezTo>
                  <a:cubicBezTo>
                    <a:pt x="45" y="485"/>
                    <a:pt x="45" y="485"/>
                    <a:pt x="45" y="485"/>
                  </a:cubicBezTo>
                  <a:cubicBezTo>
                    <a:pt x="45" y="486"/>
                    <a:pt x="45" y="486"/>
                    <a:pt x="45" y="486"/>
                  </a:cubicBezTo>
                  <a:cubicBezTo>
                    <a:pt x="44" y="486"/>
                    <a:pt x="44" y="486"/>
                    <a:pt x="44" y="486"/>
                  </a:cubicBezTo>
                  <a:cubicBezTo>
                    <a:pt x="44" y="486"/>
                    <a:pt x="44" y="486"/>
                    <a:pt x="44" y="486"/>
                  </a:cubicBezTo>
                  <a:cubicBezTo>
                    <a:pt x="44" y="486"/>
                    <a:pt x="44" y="486"/>
                    <a:pt x="44" y="486"/>
                  </a:cubicBezTo>
                  <a:cubicBezTo>
                    <a:pt x="44" y="486"/>
                    <a:pt x="44" y="486"/>
                    <a:pt x="44" y="486"/>
                  </a:cubicBezTo>
                  <a:cubicBezTo>
                    <a:pt x="44" y="487"/>
                    <a:pt x="44" y="487"/>
                    <a:pt x="44" y="487"/>
                  </a:cubicBezTo>
                  <a:cubicBezTo>
                    <a:pt x="44" y="487"/>
                    <a:pt x="44" y="487"/>
                    <a:pt x="44" y="487"/>
                  </a:cubicBezTo>
                  <a:cubicBezTo>
                    <a:pt x="44" y="487"/>
                    <a:pt x="44" y="487"/>
                    <a:pt x="44" y="487"/>
                  </a:cubicBezTo>
                  <a:cubicBezTo>
                    <a:pt x="44" y="487"/>
                    <a:pt x="44" y="487"/>
                    <a:pt x="44" y="487"/>
                  </a:cubicBezTo>
                  <a:cubicBezTo>
                    <a:pt x="44" y="488"/>
                    <a:pt x="44" y="488"/>
                    <a:pt x="44" y="488"/>
                  </a:cubicBezTo>
                  <a:cubicBezTo>
                    <a:pt x="44" y="488"/>
                    <a:pt x="44" y="488"/>
                    <a:pt x="44" y="488"/>
                  </a:cubicBezTo>
                  <a:cubicBezTo>
                    <a:pt x="44" y="488"/>
                    <a:pt x="44" y="488"/>
                    <a:pt x="44" y="488"/>
                  </a:cubicBezTo>
                  <a:cubicBezTo>
                    <a:pt x="43" y="488"/>
                    <a:pt x="43" y="488"/>
                    <a:pt x="43" y="488"/>
                  </a:cubicBezTo>
                  <a:cubicBezTo>
                    <a:pt x="43" y="489"/>
                    <a:pt x="43" y="489"/>
                    <a:pt x="43" y="489"/>
                  </a:cubicBezTo>
                  <a:moveTo>
                    <a:pt x="41" y="489"/>
                  </a:moveTo>
                  <a:cubicBezTo>
                    <a:pt x="42" y="489"/>
                    <a:pt x="42" y="489"/>
                    <a:pt x="42" y="489"/>
                  </a:cubicBezTo>
                  <a:cubicBezTo>
                    <a:pt x="42" y="490"/>
                    <a:pt x="42" y="490"/>
                    <a:pt x="42" y="490"/>
                  </a:cubicBezTo>
                  <a:cubicBezTo>
                    <a:pt x="42" y="490"/>
                    <a:pt x="42" y="490"/>
                    <a:pt x="42" y="490"/>
                  </a:cubicBezTo>
                  <a:cubicBezTo>
                    <a:pt x="42" y="491"/>
                    <a:pt x="42" y="491"/>
                    <a:pt x="42" y="491"/>
                  </a:cubicBezTo>
                  <a:cubicBezTo>
                    <a:pt x="42" y="491"/>
                    <a:pt x="42" y="491"/>
                    <a:pt x="42" y="491"/>
                  </a:cubicBezTo>
                  <a:cubicBezTo>
                    <a:pt x="43" y="492"/>
                    <a:pt x="43" y="492"/>
                    <a:pt x="43" y="492"/>
                  </a:cubicBezTo>
                  <a:cubicBezTo>
                    <a:pt x="43" y="493"/>
                    <a:pt x="43" y="493"/>
                    <a:pt x="43" y="493"/>
                  </a:cubicBezTo>
                  <a:cubicBezTo>
                    <a:pt x="43" y="493"/>
                    <a:pt x="43" y="493"/>
                    <a:pt x="43" y="493"/>
                  </a:cubicBezTo>
                  <a:cubicBezTo>
                    <a:pt x="43" y="494"/>
                    <a:pt x="43" y="494"/>
                    <a:pt x="43" y="494"/>
                  </a:cubicBezTo>
                  <a:cubicBezTo>
                    <a:pt x="44" y="494"/>
                    <a:pt x="44" y="494"/>
                    <a:pt x="44" y="494"/>
                  </a:cubicBezTo>
                  <a:cubicBezTo>
                    <a:pt x="44" y="495"/>
                    <a:pt x="44" y="495"/>
                    <a:pt x="44" y="495"/>
                  </a:cubicBezTo>
                  <a:cubicBezTo>
                    <a:pt x="44" y="496"/>
                    <a:pt x="44" y="496"/>
                    <a:pt x="44" y="496"/>
                  </a:cubicBezTo>
                  <a:cubicBezTo>
                    <a:pt x="44" y="496"/>
                    <a:pt x="44" y="496"/>
                    <a:pt x="44" y="496"/>
                  </a:cubicBezTo>
                  <a:cubicBezTo>
                    <a:pt x="45" y="497"/>
                    <a:pt x="45" y="497"/>
                    <a:pt x="45" y="497"/>
                  </a:cubicBezTo>
                  <a:cubicBezTo>
                    <a:pt x="45" y="497"/>
                    <a:pt x="45" y="497"/>
                    <a:pt x="45" y="497"/>
                  </a:cubicBezTo>
                  <a:cubicBezTo>
                    <a:pt x="45" y="498"/>
                    <a:pt x="45" y="498"/>
                    <a:pt x="45" y="498"/>
                  </a:cubicBezTo>
                  <a:cubicBezTo>
                    <a:pt x="45" y="497"/>
                    <a:pt x="45" y="497"/>
                    <a:pt x="45" y="497"/>
                  </a:cubicBezTo>
                  <a:cubicBezTo>
                    <a:pt x="45" y="497"/>
                    <a:pt x="45" y="497"/>
                    <a:pt x="45" y="497"/>
                  </a:cubicBezTo>
                  <a:cubicBezTo>
                    <a:pt x="44" y="496"/>
                    <a:pt x="44" y="496"/>
                    <a:pt x="44" y="496"/>
                  </a:cubicBezTo>
                  <a:cubicBezTo>
                    <a:pt x="44" y="496"/>
                    <a:pt x="44" y="496"/>
                    <a:pt x="44" y="496"/>
                  </a:cubicBezTo>
                  <a:cubicBezTo>
                    <a:pt x="44" y="495"/>
                    <a:pt x="44" y="495"/>
                    <a:pt x="44" y="495"/>
                  </a:cubicBezTo>
                  <a:cubicBezTo>
                    <a:pt x="44" y="494"/>
                    <a:pt x="44" y="494"/>
                    <a:pt x="44" y="494"/>
                  </a:cubicBezTo>
                  <a:cubicBezTo>
                    <a:pt x="43" y="494"/>
                    <a:pt x="43" y="494"/>
                    <a:pt x="43" y="494"/>
                  </a:cubicBezTo>
                  <a:cubicBezTo>
                    <a:pt x="43" y="493"/>
                    <a:pt x="43" y="493"/>
                    <a:pt x="43" y="493"/>
                  </a:cubicBezTo>
                  <a:cubicBezTo>
                    <a:pt x="43" y="493"/>
                    <a:pt x="43" y="493"/>
                    <a:pt x="43" y="493"/>
                  </a:cubicBezTo>
                  <a:cubicBezTo>
                    <a:pt x="43" y="492"/>
                    <a:pt x="43" y="492"/>
                    <a:pt x="43" y="492"/>
                  </a:cubicBezTo>
                  <a:cubicBezTo>
                    <a:pt x="42" y="491"/>
                    <a:pt x="42" y="491"/>
                    <a:pt x="42" y="491"/>
                  </a:cubicBezTo>
                  <a:cubicBezTo>
                    <a:pt x="42" y="491"/>
                    <a:pt x="42" y="491"/>
                    <a:pt x="42" y="491"/>
                  </a:cubicBezTo>
                  <a:cubicBezTo>
                    <a:pt x="42" y="490"/>
                    <a:pt x="42" y="490"/>
                    <a:pt x="42" y="490"/>
                  </a:cubicBezTo>
                  <a:cubicBezTo>
                    <a:pt x="42" y="490"/>
                    <a:pt x="42" y="490"/>
                    <a:pt x="42" y="490"/>
                  </a:cubicBezTo>
                  <a:cubicBezTo>
                    <a:pt x="42" y="489"/>
                    <a:pt x="42" y="489"/>
                    <a:pt x="42" y="489"/>
                  </a:cubicBezTo>
                  <a:cubicBezTo>
                    <a:pt x="41" y="489"/>
                    <a:pt x="41" y="489"/>
                    <a:pt x="41"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3" y="489"/>
                    <a:pt x="43" y="489"/>
                    <a:pt x="43"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2" y="489"/>
                    <a:pt x="42" y="489"/>
                    <a:pt x="42" y="489"/>
                  </a:cubicBezTo>
                  <a:cubicBezTo>
                    <a:pt x="41" y="489"/>
                    <a:pt x="41" y="489"/>
                    <a:pt x="41" y="489"/>
                  </a:cubicBezTo>
                  <a:moveTo>
                    <a:pt x="45" y="498"/>
                  </a:moveTo>
                  <a:cubicBezTo>
                    <a:pt x="45" y="498"/>
                    <a:pt x="45" y="498"/>
                    <a:pt x="45" y="498"/>
                  </a:cubicBezTo>
                  <a:cubicBezTo>
                    <a:pt x="45" y="498"/>
                    <a:pt x="45" y="498"/>
                    <a:pt x="45" y="498"/>
                  </a:cubicBezTo>
                  <a:cubicBezTo>
                    <a:pt x="45" y="499"/>
                    <a:pt x="45" y="499"/>
                    <a:pt x="45" y="499"/>
                  </a:cubicBezTo>
                  <a:cubicBezTo>
                    <a:pt x="45" y="499"/>
                    <a:pt x="45" y="499"/>
                    <a:pt x="45" y="499"/>
                  </a:cubicBezTo>
                  <a:cubicBezTo>
                    <a:pt x="45" y="499"/>
                    <a:pt x="45" y="499"/>
                    <a:pt x="45" y="499"/>
                  </a:cubicBezTo>
                  <a:cubicBezTo>
                    <a:pt x="46" y="499"/>
                    <a:pt x="46" y="499"/>
                    <a:pt x="46" y="499"/>
                  </a:cubicBezTo>
                  <a:cubicBezTo>
                    <a:pt x="46" y="499"/>
                    <a:pt x="46" y="499"/>
                    <a:pt x="46" y="499"/>
                  </a:cubicBezTo>
                  <a:cubicBezTo>
                    <a:pt x="46" y="500"/>
                    <a:pt x="46" y="500"/>
                    <a:pt x="46" y="500"/>
                  </a:cubicBezTo>
                  <a:cubicBezTo>
                    <a:pt x="46" y="500"/>
                    <a:pt x="46" y="500"/>
                    <a:pt x="46" y="500"/>
                  </a:cubicBezTo>
                  <a:cubicBezTo>
                    <a:pt x="46" y="500"/>
                    <a:pt x="46" y="500"/>
                    <a:pt x="46" y="500"/>
                  </a:cubicBezTo>
                  <a:cubicBezTo>
                    <a:pt x="46" y="500"/>
                    <a:pt x="46" y="500"/>
                    <a:pt x="46" y="500"/>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1"/>
                    <a:pt x="46" y="501"/>
                    <a:pt x="46" y="501"/>
                  </a:cubicBezTo>
                  <a:cubicBezTo>
                    <a:pt x="46" y="500"/>
                    <a:pt x="46" y="500"/>
                    <a:pt x="46" y="500"/>
                  </a:cubicBezTo>
                  <a:cubicBezTo>
                    <a:pt x="46" y="500"/>
                    <a:pt x="46" y="500"/>
                    <a:pt x="46" y="500"/>
                  </a:cubicBezTo>
                  <a:cubicBezTo>
                    <a:pt x="46" y="500"/>
                    <a:pt x="46" y="500"/>
                    <a:pt x="46" y="500"/>
                  </a:cubicBezTo>
                  <a:cubicBezTo>
                    <a:pt x="46" y="500"/>
                    <a:pt x="46" y="500"/>
                    <a:pt x="46" y="500"/>
                  </a:cubicBezTo>
                  <a:cubicBezTo>
                    <a:pt x="46" y="499"/>
                    <a:pt x="46" y="499"/>
                    <a:pt x="46" y="499"/>
                  </a:cubicBezTo>
                  <a:cubicBezTo>
                    <a:pt x="46" y="499"/>
                    <a:pt x="46" y="499"/>
                    <a:pt x="46" y="499"/>
                  </a:cubicBezTo>
                  <a:cubicBezTo>
                    <a:pt x="45" y="499"/>
                    <a:pt x="45" y="499"/>
                    <a:pt x="45" y="499"/>
                  </a:cubicBezTo>
                  <a:cubicBezTo>
                    <a:pt x="45" y="499"/>
                    <a:pt x="45" y="499"/>
                    <a:pt x="45" y="499"/>
                  </a:cubicBezTo>
                  <a:cubicBezTo>
                    <a:pt x="45" y="499"/>
                    <a:pt x="45" y="499"/>
                    <a:pt x="45" y="499"/>
                  </a:cubicBezTo>
                  <a:cubicBezTo>
                    <a:pt x="45" y="498"/>
                    <a:pt x="45" y="498"/>
                    <a:pt x="45" y="498"/>
                  </a:cubicBezTo>
                  <a:cubicBezTo>
                    <a:pt x="45" y="498"/>
                    <a:pt x="45" y="498"/>
                    <a:pt x="45" y="498"/>
                  </a:cubicBezTo>
                  <a:cubicBezTo>
                    <a:pt x="45" y="498"/>
                    <a:pt x="45" y="498"/>
                    <a:pt x="45" y="498"/>
                  </a:cubicBezTo>
                  <a:moveTo>
                    <a:pt x="48" y="510"/>
                  </a:moveTo>
                  <a:cubicBezTo>
                    <a:pt x="48" y="511"/>
                    <a:pt x="48" y="511"/>
                    <a:pt x="48" y="511"/>
                  </a:cubicBezTo>
                  <a:cubicBezTo>
                    <a:pt x="48" y="511"/>
                    <a:pt x="48" y="511"/>
                    <a:pt x="48" y="511"/>
                  </a:cubicBezTo>
                  <a:cubicBezTo>
                    <a:pt x="49" y="512"/>
                    <a:pt x="49" y="512"/>
                    <a:pt x="49" y="512"/>
                  </a:cubicBezTo>
                  <a:cubicBezTo>
                    <a:pt x="49" y="513"/>
                    <a:pt x="49" y="513"/>
                    <a:pt x="49" y="513"/>
                  </a:cubicBezTo>
                  <a:cubicBezTo>
                    <a:pt x="49" y="513"/>
                    <a:pt x="49" y="513"/>
                    <a:pt x="49" y="513"/>
                  </a:cubicBezTo>
                  <a:cubicBezTo>
                    <a:pt x="50" y="514"/>
                    <a:pt x="50" y="514"/>
                    <a:pt x="50" y="514"/>
                  </a:cubicBezTo>
                  <a:cubicBezTo>
                    <a:pt x="50" y="514"/>
                    <a:pt x="50" y="514"/>
                    <a:pt x="50" y="514"/>
                  </a:cubicBezTo>
                  <a:cubicBezTo>
                    <a:pt x="50" y="515"/>
                    <a:pt x="50" y="515"/>
                    <a:pt x="50" y="515"/>
                  </a:cubicBezTo>
                  <a:cubicBezTo>
                    <a:pt x="51" y="516"/>
                    <a:pt x="51" y="516"/>
                    <a:pt x="51" y="516"/>
                  </a:cubicBezTo>
                  <a:cubicBezTo>
                    <a:pt x="51" y="516"/>
                    <a:pt x="51" y="516"/>
                    <a:pt x="51" y="516"/>
                  </a:cubicBezTo>
                  <a:cubicBezTo>
                    <a:pt x="51" y="517"/>
                    <a:pt x="51" y="517"/>
                    <a:pt x="51" y="517"/>
                  </a:cubicBezTo>
                  <a:cubicBezTo>
                    <a:pt x="52" y="517"/>
                    <a:pt x="52" y="517"/>
                    <a:pt x="52" y="517"/>
                  </a:cubicBezTo>
                  <a:cubicBezTo>
                    <a:pt x="52" y="518"/>
                    <a:pt x="52" y="518"/>
                    <a:pt x="52" y="518"/>
                  </a:cubicBezTo>
                  <a:cubicBezTo>
                    <a:pt x="52" y="519"/>
                    <a:pt x="52" y="519"/>
                    <a:pt x="52" y="519"/>
                  </a:cubicBezTo>
                  <a:cubicBezTo>
                    <a:pt x="52" y="519"/>
                    <a:pt x="52" y="519"/>
                    <a:pt x="52" y="519"/>
                  </a:cubicBezTo>
                  <a:cubicBezTo>
                    <a:pt x="53" y="520"/>
                    <a:pt x="53" y="520"/>
                    <a:pt x="53" y="520"/>
                  </a:cubicBezTo>
                  <a:cubicBezTo>
                    <a:pt x="52" y="519"/>
                    <a:pt x="52" y="519"/>
                    <a:pt x="52" y="519"/>
                  </a:cubicBezTo>
                  <a:cubicBezTo>
                    <a:pt x="52" y="519"/>
                    <a:pt x="52" y="519"/>
                    <a:pt x="52" y="519"/>
                  </a:cubicBezTo>
                  <a:cubicBezTo>
                    <a:pt x="52" y="518"/>
                    <a:pt x="52" y="518"/>
                    <a:pt x="52" y="518"/>
                  </a:cubicBezTo>
                  <a:cubicBezTo>
                    <a:pt x="52" y="517"/>
                    <a:pt x="52" y="517"/>
                    <a:pt x="52" y="517"/>
                  </a:cubicBezTo>
                  <a:cubicBezTo>
                    <a:pt x="51" y="517"/>
                    <a:pt x="51" y="517"/>
                    <a:pt x="51" y="517"/>
                  </a:cubicBezTo>
                  <a:cubicBezTo>
                    <a:pt x="51" y="516"/>
                    <a:pt x="51" y="516"/>
                    <a:pt x="51" y="516"/>
                  </a:cubicBezTo>
                  <a:cubicBezTo>
                    <a:pt x="51" y="516"/>
                    <a:pt x="51" y="516"/>
                    <a:pt x="51" y="516"/>
                  </a:cubicBezTo>
                  <a:cubicBezTo>
                    <a:pt x="50" y="515"/>
                    <a:pt x="50" y="515"/>
                    <a:pt x="50" y="515"/>
                  </a:cubicBezTo>
                  <a:cubicBezTo>
                    <a:pt x="50" y="514"/>
                    <a:pt x="50" y="514"/>
                    <a:pt x="50" y="514"/>
                  </a:cubicBezTo>
                  <a:cubicBezTo>
                    <a:pt x="50" y="514"/>
                    <a:pt x="50" y="514"/>
                    <a:pt x="50" y="514"/>
                  </a:cubicBezTo>
                  <a:cubicBezTo>
                    <a:pt x="49" y="513"/>
                    <a:pt x="49" y="513"/>
                    <a:pt x="49" y="513"/>
                  </a:cubicBezTo>
                  <a:cubicBezTo>
                    <a:pt x="49" y="513"/>
                    <a:pt x="49" y="513"/>
                    <a:pt x="49" y="513"/>
                  </a:cubicBezTo>
                  <a:cubicBezTo>
                    <a:pt x="49" y="512"/>
                    <a:pt x="49" y="512"/>
                    <a:pt x="49" y="512"/>
                  </a:cubicBezTo>
                  <a:cubicBezTo>
                    <a:pt x="48" y="511"/>
                    <a:pt x="48" y="511"/>
                    <a:pt x="48" y="511"/>
                  </a:cubicBezTo>
                  <a:cubicBezTo>
                    <a:pt x="48" y="511"/>
                    <a:pt x="48" y="511"/>
                    <a:pt x="48" y="511"/>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09"/>
                    <a:pt x="50" y="509"/>
                    <a:pt x="50" y="509"/>
                  </a:cubicBezTo>
                  <a:cubicBezTo>
                    <a:pt x="49" y="509"/>
                    <a:pt x="49" y="509"/>
                    <a:pt x="49" y="509"/>
                  </a:cubicBezTo>
                  <a:cubicBezTo>
                    <a:pt x="49" y="508"/>
                    <a:pt x="49" y="508"/>
                    <a:pt x="49" y="508"/>
                  </a:cubicBezTo>
                  <a:cubicBezTo>
                    <a:pt x="49" y="508"/>
                    <a:pt x="49" y="508"/>
                    <a:pt x="49" y="508"/>
                  </a:cubicBezTo>
                  <a:cubicBezTo>
                    <a:pt x="49" y="507"/>
                    <a:pt x="49" y="507"/>
                    <a:pt x="49" y="507"/>
                  </a:cubicBezTo>
                  <a:cubicBezTo>
                    <a:pt x="48" y="506"/>
                    <a:pt x="48" y="506"/>
                    <a:pt x="48" y="506"/>
                  </a:cubicBezTo>
                  <a:cubicBezTo>
                    <a:pt x="48" y="506"/>
                    <a:pt x="48" y="506"/>
                    <a:pt x="48" y="506"/>
                  </a:cubicBezTo>
                  <a:cubicBezTo>
                    <a:pt x="48" y="505"/>
                    <a:pt x="48" y="505"/>
                    <a:pt x="48" y="505"/>
                  </a:cubicBezTo>
                  <a:cubicBezTo>
                    <a:pt x="48" y="505"/>
                    <a:pt x="48" y="505"/>
                    <a:pt x="48" y="505"/>
                  </a:cubicBezTo>
                  <a:cubicBezTo>
                    <a:pt x="48" y="504"/>
                    <a:pt x="48" y="504"/>
                    <a:pt x="48" y="504"/>
                  </a:cubicBezTo>
                  <a:cubicBezTo>
                    <a:pt x="47" y="503"/>
                    <a:pt x="47" y="503"/>
                    <a:pt x="47" y="503"/>
                  </a:cubicBezTo>
                  <a:cubicBezTo>
                    <a:pt x="47" y="503"/>
                    <a:pt x="47" y="503"/>
                    <a:pt x="47" y="503"/>
                  </a:cubicBezTo>
                  <a:cubicBezTo>
                    <a:pt x="47" y="502"/>
                    <a:pt x="47" y="502"/>
                    <a:pt x="47" y="502"/>
                  </a:cubicBezTo>
                  <a:cubicBezTo>
                    <a:pt x="47" y="502"/>
                    <a:pt x="47" y="502"/>
                    <a:pt x="47" y="502"/>
                  </a:cubicBezTo>
                  <a:cubicBezTo>
                    <a:pt x="46" y="501"/>
                    <a:pt x="46" y="501"/>
                    <a:pt x="46" y="501"/>
                  </a:cubicBezTo>
                  <a:cubicBezTo>
                    <a:pt x="47" y="502"/>
                    <a:pt x="47" y="502"/>
                    <a:pt x="47" y="502"/>
                  </a:cubicBezTo>
                  <a:cubicBezTo>
                    <a:pt x="47" y="502"/>
                    <a:pt x="47" y="502"/>
                    <a:pt x="47" y="502"/>
                  </a:cubicBezTo>
                  <a:cubicBezTo>
                    <a:pt x="47" y="503"/>
                    <a:pt x="47" y="503"/>
                    <a:pt x="47" y="503"/>
                  </a:cubicBezTo>
                  <a:cubicBezTo>
                    <a:pt x="47" y="503"/>
                    <a:pt x="47" y="503"/>
                    <a:pt x="47" y="503"/>
                  </a:cubicBezTo>
                  <a:cubicBezTo>
                    <a:pt x="48" y="504"/>
                    <a:pt x="48" y="504"/>
                    <a:pt x="48" y="504"/>
                  </a:cubicBezTo>
                  <a:cubicBezTo>
                    <a:pt x="48" y="505"/>
                    <a:pt x="48" y="505"/>
                    <a:pt x="48" y="505"/>
                  </a:cubicBezTo>
                  <a:cubicBezTo>
                    <a:pt x="48" y="505"/>
                    <a:pt x="48" y="505"/>
                    <a:pt x="48" y="505"/>
                  </a:cubicBezTo>
                  <a:cubicBezTo>
                    <a:pt x="48" y="506"/>
                    <a:pt x="48" y="506"/>
                    <a:pt x="48" y="506"/>
                  </a:cubicBezTo>
                  <a:cubicBezTo>
                    <a:pt x="48" y="506"/>
                    <a:pt x="48" y="506"/>
                    <a:pt x="48" y="506"/>
                  </a:cubicBezTo>
                  <a:cubicBezTo>
                    <a:pt x="49" y="507"/>
                    <a:pt x="49" y="507"/>
                    <a:pt x="49" y="507"/>
                  </a:cubicBezTo>
                  <a:cubicBezTo>
                    <a:pt x="49" y="508"/>
                    <a:pt x="49" y="508"/>
                    <a:pt x="49" y="508"/>
                  </a:cubicBezTo>
                  <a:cubicBezTo>
                    <a:pt x="49" y="508"/>
                    <a:pt x="49" y="508"/>
                    <a:pt x="49" y="508"/>
                  </a:cubicBezTo>
                  <a:cubicBezTo>
                    <a:pt x="49" y="509"/>
                    <a:pt x="49" y="509"/>
                    <a:pt x="49" y="509"/>
                  </a:cubicBezTo>
                  <a:cubicBezTo>
                    <a:pt x="50" y="509"/>
                    <a:pt x="50" y="509"/>
                    <a:pt x="50" y="509"/>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50" y="510"/>
                    <a:pt x="50" y="510"/>
                    <a:pt x="50"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9" y="510"/>
                    <a:pt x="49" y="510"/>
                    <a:pt x="49"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cubicBezTo>
                    <a:pt x="48" y="510"/>
                    <a:pt x="48" y="510"/>
                    <a:pt x="48" y="510"/>
                  </a:cubicBezTo>
                </a:path>
              </a:pathLst>
            </a:custGeom>
            <a:solidFill>
              <a:srgbClr val="77B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7" name="Freeform 544"/>
            <p:cNvSpPr>
              <a:spLocks/>
            </p:cNvSpPr>
            <p:nvPr/>
          </p:nvSpPr>
          <p:spPr bwMode="auto">
            <a:xfrm>
              <a:off x="7780338" y="2879726"/>
              <a:ext cx="76200" cy="3175"/>
            </a:xfrm>
            <a:custGeom>
              <a:avLst/>
              <a:gdLst>
                <a:gd name="T0" fmla="*/ 8 w 24"/>
                <a:gd name="T1" fmla="*/ 0 h 1"/>
                <a:gd name="T2" fmla="*/ 24 w 24"/>
                <a:gd name="T3" fmla="*/ 0 h 1"/>
                <a:gd name="T4" fmla="*/ 0 w 24"/>
                <a:gd name="T5" fmla="*/ 1 h 1"/>
                <a:gd name="T6" fmla="*/ 8 w 24"/>
                <a:gd name="T7" fmla="*/ 0 h 1"/>
              </a:gdLst>
              <a:ahLst/>
              <a:cxnLst>
                <a:cxn ang="0">
                  <a:pos x="T0" y="T1"/>
                </a:cxn>
                <a:cxn ang="0">
                  <a:pos x="T2" y="T3"/>
                </a:cxn>
                <a:cxn ang="0">
                  <a:pos x="T4" y="T5"/>
                </a:cxn>
                <a:cxn ang="0">
                  <a:pos x="T6" y="T7"/>
                </a:cxn>
              </a:cxnLst>
              <a:rect l="0" t="0" r="r" b="b"/>
              <a:pathLst>
                <a:path w="24" h="1">
                  <a:moveTo>
                    <a:pt x="8" y="0"/>
                  </a:moveTo>
                  <a:cubicBezTo>
                    <a:pt x="13" y="0"/>
                    <a:pt x="19" y="0"/>
                    <a:pt x="24" y="0"/>
                  </a:cubicBezTo>
                  <a:cubicBezTo>
                    <a:pt x="16" y="0"/>
                    <a:pt x="9" y="0"/>
                    <a:pt x="0" y="1"/>
                  </a:cubicBezTo>
                  <a:cubicBezTo>
                    <a:pt x="3" y="0"/>
                    <a:pt x="6" y="0"/>
                    <a:pt x="8" y="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18" name="Freeform 545"/>
            <p:cNvSpPr>
              <a:spLocks/>
            </p:cNvSpPr>
            <p:nvPr/>
          </p:nvSpPr>
          <p:spPr bwMode="auto">
            <a:xfrm>
              <a:off x="7715251" y="3086101"/>
              <a:ext cx="147638" cy="133350"/>
            </a:xfrm>
            <a:custGeom>
              <a:avLst/>
              <a:gdLst>
                <a:gd name="T0" fmla="*/ 46 w 46"/>
                <a:gd name="T1" fmla="*/ 0 h 41"/>
                <a:gd name="T2" fmla="*/ 18 w 46"/>
                <a:gd name="T3" fmla="*/ 41 h 41"/>
                <a:gd name="T4" fmla="*/ 0 w 46"/>
                <a:gd name="T5" fmla="*/ 41 h 41"/>
                <a:gd name="T6" fmla="*/ 29 w 46"/>
                <a:gd name="T7" fmla="*/ 1 h 41"/>
                <a:gd name="T8" fmla="*/ 46 w 46"/>
                <a:gd name="T9" fmla="*/ 0 h 41"/>
              </a:gdLst>
              <a:ahLst/>
              <a:cxnLst>
                <a:cxn ang="0">
                  <a:pos x="T0" y="T1"/>
                </a:cxn>
                <a:cxn ang="0">
                  <a:pos x="T2" y="T3"/>
                </a:cxn>
                <a:cxn ang="0">
                  <a:pos x="T4" y="T5"/>
                </a:cxn>
                <a:cxn ang="0">
                  <a:pos x="T6" y="T7"/>
                </a:cxn>
                <a:cxn ang="0">
                  <a:pos x="T8" y="T9"/>
                </a:cxn>
              </a:cxnLst>
              <a:rect l="0" t="0" r="r" b="b"/>
              <a:pathLst>
                <a:path w="46" h="41">
                  <a:moveTo>
                    <a:pt x="46" y="0"/>
                  </a:moveTo>
                  <a:cubicBezTo>
                    <a:pt x="34" y="1"/>
                    <a:pt x="23" y="17"/>
                    <a:pt x="18" y="41"/>
                  </a:cubicBezTo>
                  <a:cubicBezTo>
                    <a:pt x="12" y="41"/>
                    <a:pt x="6" y="41"/>
                    <a:pt x="0" y="41"/>
                  </a:cubicBezTo>
                  <a:cubicBezTo>
                    <a:pt x="5" y="17"/>
                    <a:pt x="16" y="1"/>
                    <a:pt x="29" y="1"/>
                  </a:cubicBezTo>
                  <a:cubicBezTo>
                    <a:pt x="34" y="1"/>
                    <a:pt x="41" y="1"/>
                    <a:pt x="46" y="0"/>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19" name="Freeform 546"/>
            <p:cNvSpPr>
              <a:spLocks/>
            </p:cNvSpPr>
            <p:nvPr/>
          </p:nvSpPr>
          <p:spPr bwMode="auto">
            <a:xfrm>
              <a:off x="7808913" y="3527426"/>
              <a:ext cx="57150" cy="0"/>
            </a:xfrm>
            <a:custGeom>
              <a:avLst/>
              <a:gdLst>
                <a:gd name="T0" fmla="*/ 17 w 18"/>
                <a:gd name="T1" fmla="*/ 0 w 18"/>
                <a:gd name="T2" fmla="*/ 0 w 18"/>
                <a:gd name="T3" fmla="*/ 18 w 18"/>
                <a:gd name="T4" fmla="*/ 17 w 18"/>
              </a:gdLst>
              <a:ahLst/>
              <a:cxnLst>
                <a:cxn ang="0">
                  <a:pos x="T0" y="0"/>
                </a:cxn>
                <a:cxn ang="0">
                  <a:pos x="T1" y="0"/>
                </a:cxn>
                <a:cxn ang="0">
                  <a:pos x="T2" y="0"/>
                </a:cxn>
                <a:cxn ang="0">
                  <a:pos x="T3" y="0"/>
                </a:cxn>
                <a:cxn ang="0">
                  <a:pos x="T4" y="0"/>
                </a:cxn>
              </a:cxnLst>
              <a:rect l="0" t="0" r="r" b="b"/>
              <a:pathLst>
                <a:path w="18">
                  <a:moveTo>
                    <a:pt x="17" y="0"/>
                  </a:moveTo>
                  <a:cubicBezTo>
                    <a:pt x="0" y="0"/>
                    <a:pt x="0" y="0"/>
                    <a:pt x="0" y="0"/>
                  </a:cubicBezTo>
                  <a:cubicBezTo>
                    <a:pt x="0" y="0"/>
                    <a:pt x="0" y="0"/>
                    <a:pt x="0" y="0"/>
                  </a:cubicBezTo>
                  <a:cubicBezTo>
                    <a:pt x="18" y="0"/>
                    <a:pt x="18" y="0"/>
                    <a:pt x="18" y="0"/>
                  </a:cubicBezTo>
                  <a:cubicBezTo>
                    <a:pt x="18" y="0"/>
                    <a:pt x="18" y="0"/>
                    <a:pt x="17" y="0"/>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0" name="Freeform 547"/>
            <p:cNvSpPr>
              <a:spLocks/>
            </p:cNvSpPr>
            <p:nvPr/>
          </p:nvSpPr>
          <p:spPr bwMode="auto">
            <a:xfrm>
              <a:off x="7808913" y="2879726"/>
              <a:ext cx="254000" cy="857250"/>
            </a:xfrm>
            <a:custGeom>
              <a:avLst/>
              <a:gdLst>
                <a:gd name="T0" fmla="*/ 18 w 79"/>
                <a:gd name="T1" fmla="*/ 264 h 265"/>
                <a:gd name="T2" fmla="*/ 0 w 79"/>
                <a:gd name="T3" fmla="*/ 265 h 265"/>
                <a:gd name="T4" fmla="*/ 61 w 79"/>
                <a:gd name="T5" fmla="*/ 134 h 265"/>
                <a:gd name="T6" fmla="*/ 1 w 79"/>
                <a:gd name="T7" fmla="*/ 0 h 265"/>
                <a:gd name="T8" fmla="*/ 18 w 79"/>
                <a:gd name="T9" fmla="*/ 0 h 265"/>
                <a:gd name="T10" fmla="*/ 79 w 79"/>
                <a:gd name="T11" fmla="*/ 134 h 265"/>
                <a:gd name="T12" fmla="*/ 18 w 79"/>
                <a:gd name="T13" fmla="*/ 264 h 265"/>
              </a:gdLst>
              <a:ahLst/>
              <a:cxnLst>
                <a:cxn ang="0">
                  <a:pos x="T0" y="T1"/>
                </a:cxn>
                <a:cxn ang="0">
                  <a:pos x="T2" y="T3"/>
                </a:cxn>
                <a:cxn ang="0">
                  <a:pos x="T4" y="T5"/>
                </a:cxn>
                <a:cxn ang="0">
                  <a:pos x="T6" y="T7"/>
                </a:cxn>
                <a:cxn ang="0">
                  <a:pos x="T8" y="T9"/>
                </a:cxn>
                <a:cxn ang="0">
                  <a:pos x="T10" y="T11"/>
                </a:cxn>
                <a:cxn ang="0">
                  <a:pos x="T12" y="T13"/>
                </a:cxn>
              </a:cxnLst>
              <a:rect l="0" t="0" r="r" b="b"/>
              <a:pathLst>
                <a:path w="79" h="265">
                  <a:moveTo>
                    <a:pt x="18" y="264"/>
                  </a:moveTo>
                  <a:cubicBezTo>
                    <a:pt x="0" y="265"/>
                    <a:pt x="0" y="265"/>
                    <a:pt x="0" y="265"/>
                  </a:cubicBezTo>
                  <a:cubicBezTo>
                    <a:pt x="34" y="264"/>
                    <a:pt x="61" y="207"/>
                    <a:pt x="61" y="134"/>
                  </a:cubicBezTo>
                  <a:cubicBezTo>
                    <a:pt x="61" y="61"/>
                    <a:pt x="34" y="1"/>
                    <a:pt x="1" y="0"/>
                  </a:cubicBezTo>
                  <a:cubicBezTo>
                    <a:pt x="18" y="0"/>
                    <a:pt x="18" y="0"/>
                    <a:pt x="18" y="0"/>
                  </a:cubicBezTo>
                  <a:cubicBezTo>
                    <a:pt x="52" y="1"/>
                    <a:pt x="79" y="61"/>
                    <a:pt x="79" y="134"/>
                  </a:cubicBezTo>
                  <a:cubicBezTo>
                    <a:pt x="78" y="207"/>
                    <a:pt x="51" y="264"/>
                    <a:pt x="18" y="264"/>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21" name="Freeform 548"/>
            <p:cNvSpPr>
              <a:spLocks/>
            </p:cNvSpPr>
            <p:nvPr/>
          </p:nvSpPr>
          <p:spPr bwMode="auto">
            <a:xfrm>
              <a:off x="7805738" y="3733801"/>
              <a:ext cx="60325" cy="3175"/>
            </a:xfrm>
            <a:custGeom>
              <a:avLst/>
              <a:gdLst>
                <a:gd name="T0" fmla="*/ 18 w 19"/>
                <a:gd name="T1" fmla="*/ 0 h 1"/>
                <a:gd name="T2" fmla="*/ 19 w 19"/>
                <a:gd name="T3" fmla="*/ 0 h 1"/>
                <a:gd name="T4" fmla="*/ 1 w 19"/>
                <a:gd name="T5" fmla="*/ 1 h 1"/>
                <a:gd name="T6" fmla="*/ 0 w 19"/>
                <a:gd name="T7" fmla="*/ 1 h 1"/>
                <a:gd name="T8" fmla="*/ 18 w 19"/>
                <a:gd name="T9" fmla="*/ 0 h 1"/>
              </a:gdLst>
              <a:ahLst/>
              <a:cxnLst>
                <a:cxn ang="0">
                  <a:pos x="T0" y="T1"/>
                </a:cxn>
                <a:cxn ang="0">
                  <a:pos x="T2" y="T3"/>
                </a:cxn>
                <a:cxn ang="0">
                  <a:pos x="T4" y="T5"/>
                </a:cxn>
                <a:cxn ang="0">
                  <a:pos x="T6" y="T7"/>
                </a:cxn>
                <a:cxn ang="0">
                  <a:pos x="T8" y="T9"/>
                </a:cxn>
              </a:cxnLst>
              <a:rect l="0" t="0" r="r" b="b"/>
              <a:pathLst>
                <a:path w="19" h="1">
                  <a:moveTo>
                    <a:pt x="18" y="0"/>
                  </a:moveTo>
                  <a:cubicBezTo>
                    <a:pt x="18" y="0"/>
                    <a:pt x="19" y="0"/>
                    <a:pt x="19" y="0"/>
                  </a:cubicBezTo>
                  <a:cubicBezTo>
                    <a:pt x="1" y="1"/>
                    <a:pt x="1" y="1"/>
                    <a:pt x="1" y="1"/>
                  </a:cubicBezTo>
                  <a:cubicBezTo>
                    <a:pt x="1" y="1"/>
                    <a:pt x="1" y="1"/>
                    <a:pt x="0" y="1"/>
                  </a:cubicBezTo>
                  <a:cubicBezTo>
                    <a:pt x="6" y="1"/>
                    <a:pt x="13" y="0"/>
                    <a:pt x="18" y="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2" name="Freeform 549"/>
            <p:cNvSpPr>
              <a:spLocks/>
            </p:cNvSpPr>
            <p:nvPr/>
          </p:nvSpPr>
          <p:spPr bwMode="auto">
            <a:xfrm>
              <a:off x="7812088" y="2655888"/>
              <a:ext cx="352425" cy="1304925"/>
            </a:xfrm>
            <a:custGeom>
              <a:avLst/>
              <a:gdLst>
                <a:gd name="T0" fmla="*/ 17 w 110"/>
                <a:gd name="T1" fmla="*/ 402 h 403"/>
                <a:gd name="T2" fmla="*/ 0 w 110"/>
                <a:gd name="T3" fmla="*/ 403 h 403"/>
                <a:gd name="T4" fmla="*/ 92 w 110"/>
                <a:gd name="T5" fmla="*/ 204 h 403"/>
                <a:gd name="T6" fmla="*/ 0 w 110"/>
                <a:gd name="T7" fmla="*/ 0 h 403"/>
                <a:gd name="T8" fmla="*/ 18 w 110"/>
                <a:gd name="T9" fmla="*/ 0 h 403"/>
                <a:gd name="T10" fmla="*/ 109 w 110"/>
                <a:gd name="T11" fmla="*/ 204 h 403"/>
                <a:gd name="T12" fmla="*/ 17 w 110"/>
                <a:gd name="T13" fmla="*/ 402 h 403"/>
              </a:gdLst>
              <a:ahLst/>
              <a:cxnLst>
                <a:cxn ang="0">
                  <a:pos x="T0" y="T1"/>
                </a:cxn>
                <a:cxn ang="0">
                  <a:pos x="T2" y="T3"/>
                </a:cxn>
                <a:cxn ang="0">
                  <a:pos x="T4" y="T5"/>
                </a:cxn>
                <a:cxn ang="0">
                  <a:pos x="T6" y="T7"/>
                </a:cxn>
                <a:cxn ang="0">
                  <a:pos x="T8" y="T9"/>
                </a:cxn>
                <a:cxn ang="0">
                  <a:pos x="T10" y="T11"/>
                </a:cxn>
                <a:cxn ang="0">
                  <a:pos x="T12" y="T13"/>
                </a:cxn>
              </a:cxnLst>
              <a:rect l="0" t="0" r="r" b="b"/>
              <a:pathLst>
                <a:path w="110" h="403">
                  <a:moveTo>
                    <a:pt x="17" y="402"/>
                  </a:moveTo>
                  <a:cubicBezTo>
                    <a:pt x="0" y="403"/>
                    <a:pt x="0" y="403"/>
                    <a:pt x="0" y="403"/>
                  </a:cubicBezTo>
                  <a:cubicBezTo>
                    <a:pt x="50" y="402"/>
                    <a:pt x="91" y="314"/>
                    <a:pt x="92" y="204"/>
                  </a:cubicBezTo>
                  <a:cubicBezTo>
                    <a:pt x="92" y="93"/>
                    <a:pt x="51" y="2"/>
                    <a:pt x="0" y="0"/>
                  </a:cubicBezTo>
                  <a:cubicBezTo>
                    <a:pt x="18" y="0"/>
                    <a:pt x="18" y="0"/>
                    <a:pt x="18" y="0"/>
                  </a:cubicBezTo>
                  <a:cubicBezTo>
                    <a:pt x="69" y="2"/>
                    <a:pt x="110" y="93"/>
                    <a:pt x="109" y="204"/>
                  </a:cubicBezTo>
                  <a:cubicBezTo>
                    <a:pt x="109" y="314"/>
                    <a:pt x="68" y="402"/>
                    <a:pt x="17" y="402"/>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23" name="Freeform 550"/>
            <p:cNvSpPr>
              <a:spLocks/>
            </p:cNvSpPr>
            <p:nvPr/>
          </p:nvSpPr>
          <p:spPr bwMode="auto">
            <a:xfrm>
              <a:off x="7805738" y="3957638"/>
              <a:ext cx="60325" cy="3175"/>
            </a:xfrm>
            <a:custGeom>
              <a:avLst/>
              <a:gdLst>
                <a:gd name="T0" fmla="*/ 18 w 19"/>
                <a:gd name="T1" fmla="*/ 0 h 1"/>
                <a:gd name="T2" fmla="*/ 19 w 19"/>
                <a:gd name="T3" fmla="*/ 0 h 1"/>
                <a:gd name="T4" fmla="*/ 2 w 19"/>
                <a:gd name="T5" fmla="*/ 1 h 1"/>
                <a:gd name="T6" fmla="*/ 0 w 19"/>
                <a:gd name="T7" fmla="*/ 1 h 1"/>
                <a:gd name="T8" fmla="*/ 18 w 19"/>
                <a:gd name="T9" fmla="*/ 0 h 1"/>
              </a:gdLst>
              <a:ahLst/>
              <a:cxnLst>
                <a:cxn ang="0">
                  <a:pos x="T0" y="T1"/>
                </a:cxn>
                <a:cxn ang="0">
                  <a:pos x="T2" y="T3"/>
                </a:cxn>
                <a:cxn ang="0">
                  <a:pos x="T4" y="T5"/>
                </a:cxn>
                <a:cxn ang="0">
                  <a:pos x="T6" y="T7"/>
                </a:cxn>
                <a:cxn ang="0">
                  <a:pos x="T8" y="T9"/>
                </a:cxn>
              </a:cxnLst>
              <a:rect l="0" t="0" r="r" b="b"/>
              <a:pathLst>
                <a:path w="19" h="1">
                  <a:moveTo>
                    <a:pt x="18" y="0"/>
                  </a:moveTo>
                  <a:cubicBezTo>
                    <a:pt x="18" y="0"/>
                    <a:pt x="19" y="0"/>
                    <a:pt x="19" y="0"/>
                  </a:cubicBezTo>
                  <a:cubicBezTo>
                    <a:pt x="2" y="1"/>
                    <a:pt x="2" y="1"/>
                    <a:pt x="2" y="1"/>
                  </a:cubicBezTo>
                  <a:cubicBezTo>
                    <a:pt x="1" y="1"/>
                    <a:pt x="1" y="1"/>
                    <a:pt x="0" y="1"/>
                  </a:cubicBezTo>
                  <a:cubicBezTo>
                    <a:pt x="5" y="0"/>
                    <a:pt x="12" y="0"/>
                    <a:pt x="18"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4" name="Freeform 551"/>
            <p:cNvSpPr>
              <a:spLocks/>
            </p:cNvSpPr>
            <p:nvPr/>
          </p:nvSpPr>
          <p:spPr bwMode="auto">
            <a:xfrm>
              <a:off x="7812088" y="2333626"/>
              <a:ext cx="500063" cy="1946275"/>
            </a:xfrm>
            <a:custGeom>
              <a:avLst/>
              <a:gdLst>
                <a:gd name="T0" fmla="*/ 18 w 156"/>
                <a:gd name="T1" fmla="*/ 602 h 602"/>
                <a:gd name="T2" fmla="*/ 0 w 156"/>
                <a:gd name="T3" fmla="*/ 602 h 602"/>
                <a:gd name="T4" fmla="*/ 137 w 156"/>
                <a:gd name="T5" fmla="*/ 306 h 602"/>
                <a:gd name="T6" fmla="*/ 0 w 156"/>
                <a:gd name="T7" fmla="*/ 0 h 602"/>
                <a:gd name="T8" fmla="*/ 18 w 156"/>
                <a:gd name="T9" fmla="*/ 0 h 602"/>
                <a:gd name="T10" fmla="*/ 155 w 156"/>
                <a:gd name="T11" fmla="*/ 306 h 602"/>
                <a:gd name="T12" fmla="*/ 18 w 156"/>
                <a:gd name="T13" fmla="*/ 602 h 602"/>
              </a:gdLst>
              <a:ahLst/>
              <a:cxnLst>
                <a:cxn ang="0">
                  <a:pos x="T0" y="T1"/>
                </a:cxn>
                <a:cxn ang="0">
                  <a:pos x="T2" y="T3"/>
                </a:cxn>
                <a:cxn ang="0">
                  <a:pos x="T4" y="T5"/>
                </a:cxn>
                <a:cxn ang="0">
                  <a:pos x="T6" y="T7"/>
                </a:cxn>
                <a:cxn ang="0">
                  <a:pos x="T8" y="T9"/>
                </a:cxn>
                <a:cxn ang="0">
                  <a:pos x="T10" y="T11"/>
                </a:cxn>
                <a:cxn ang="0">
                  <a:pos x="T12" y="T13"/>
                </a:cxn>
              </a:cxnLst>
              <a:rect l="0" t="0" r="r" b="b"/>
              <a:pathLst>
                <a:path w="156" h="602">
                  <a:moveTo>
                    <a:pt x="18" y="602"/>
                  </a:moveTo>
                  <a:cubicBezTo>
                    <a:pt x="0" y="602"/>
                    <a:pt x="0" y="602"/>
                    <a:pt x="0" y="602"/>
                  </a:cubicBezTo>
                  <a:cubicBezTo>
                    <a:pt x="75" y="602"/>
                    <a:pt x="137" y="470"/>
                    <a:pt x="137" y="306"/>
                  </a:cubicBezTo>
                  <a:cubicBezTo>
                    <a:pt x="138" y="140"/>
                    <a:pt x="77" y="3"/>
                    <a:pt x="0" y="0"/>
                  </a:cubicBezTo>
                  <a:cubicBezTo>
                    <a:pt x="18" y="0"/>
                    <a:pt x="18" y="0"/>
                    <a:pt x="18" y="0"/>
                  </a:cubicBezTo>
                  <a:cubicBezTo>
                    <a:pt x="95" y="3"/>
                    <a:pt x="156" y="140"/>
                    <a:pt x="155" y="306"/>
                  </a:cubicBezTo>
                  <a:cubicBezTo>
                    <a:pt x="154" y="470"/>
                    <a:pt x="93" y="601"/>
                    <a:pt x="18" y="602"/>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25" name="Freeform 552"/>
            <p:cNvSpPr>
              <a:spLocks/>
            </p:cNvSpPr>
            <p:nvPr/>
          </p:nvSpPr>
          <p:spPr bwMode="auto">
            <a:xfrm>
              <a:off x="7805738" y="4279901"/>
              <a:ext cx="63500" cy="0"/>
            </a:xfrm>
            <a:custGeom>
              <a:avLst/>
              <a:gdLst>
                <a:gd name="T0" fmla="*/ 17 w 20"/>
                <a:gd name="T1" fmla="*/ 20 w 20"/>
                <a:gd name="T2" fmla="*/ 2 w 20"/>
                <a:gd name="T3" fmla="*/ 0 w 20"/>
                <a:gd name="T4" fmla="*/ 17 w 20"/>
              </a:gdLst>
              <a:ahLst/>
              <a:cxnLst>
                <a:cxn ang="0">
                  <a:pos x="T0" y="0"/>
                </a:cxn>
                <a:cxn ang="0">
                  <a:pos x="T1" y="0"/>
                </a:cxn>
                <a:cxn ang="0">
                  <a:pos x="T2" y="0"/>
                </a:cxn>
                <a:cxn ang="0">
                  <a:pos x="T3" y="0"/>
                </a:cxn>
                <a:cxn ang="0">
                  <a:pos x="T4" y="0"/>
                </a:cxn>
              </a:cxnLst>
              <a:rect l="0" t="0" r="r" b="b"/>
              <a:pathLst>
                <a:path w="20">
                  <a:moveTo>
                    <a:pt x="17" y="0"/>
                  </a:moveTo>
                  <a:cubicBezTo>
                    <a:pt x="18" y="0"/>
                    <a:pt x="19" y="0"/>
                    <a:pt x="20" y="0"/>
                  </a:cubicBezTo>
                  <a:cubicBezTo>
                    <a:pt x="2" y="0"/>
                    <a:pt x="2" y="0"/>
                    <a:pt x="2" y="0"/>
                  </a:cubicBezTo>
                  <a:cubicBezTo>
                    <a:pt x="1" y="0"/>
                    <a:pt x="0" y="0"/>
                    <a:pt x="0" y="0"/>
                  </a:cubicBezTo>
                  <a:cubicBezTo>
                    <a:pt x="5" y="0"/>
                    <a:pt x="12" y="0"/>
                    <a:pt x="17" y="0"/>
                  </a:cubicBezTo>
                  <a:close/>
                </a:path>
              </a:pathLst>
            </a:custGeom>
            <a:solidFill>
              <a:srgbClr val="77B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6" name="Freeform 553"/>
            <p:cNvSpPr>
              <a:spLocks/>
            </p:cNvSpPr>
            <p:nvPr/>
          </p:nvSpPr>
          <p:spPr bwMode="auto">
            <a:xfrm>
              <a:off x="7808913" y="3086101"/>
              <a:ext cx="57150" cy="3175"/>
            </a:xfrm>
            <a:custGeom>
              <a:avLst/>
              <a:gdLst>
                <a:gd name="T0" fmla="*/ 0 w 18"/>
                <a:gd name="T1" fmla="*/ 1 h 1"/>
                <a:gd name="T2" fmla="*/ 17 w 18"/>
                <a:gd name="T3" fmla="*/ 0 h 1"/>
                <a:gd name="T4" fmla="*/ 18 w 18"/>
                <a:gd name="T5" fmla="*/ 0 h 1"/>
                <a:gd name="T6" fmla="*/ 0 w 18"/>
                <a:gd name="T7" fmla="*/ 1 h 1"/>
                <a:gd name="T8" fmla="*/ 0 w 18"/>
                <a:gd name="T9" fmla="*/ 1 h 1"/>
              </a:gdLst>
              <a:ahLst/>
              <a:cxnLst>
                <a:cxn ang="0">
                  <a:pos x="T0" y="T1"/>
                </a:cxn>
                <a:cxn ang="0">
                  <a:pos x="T2" y="T3"/>
                </a:cxn>
                <a:cxn ang="0">
                  <a:pos x="T4" y="T5"/>
                </a:cxn>
                <a:cxn ang="0">
                  <a:pos x="T6" y="T7"/>
                </a:cxn>
                <a:cxn ang="0">
                  <a:pos x="T8" y="T9"/>
                </a:cxn>
              </a:cxnLst>
              <a:rect l="0" t="0" r="r" b="b"/>
              <a:pathLst>
                <a:path w="18" h="1">
                  <a:moveTo>
                    <a:pt x="0" y="1"/>
                  </a:moveTo>
                  <a:cubicBezTo>
                    <a:pt x="17" y="0"/>
                    <a:pt x="17" y="0"/>
                    <a:pt x="17" y="0"/>
                  </a:cubicBezTo>
                  <a:cubicBezTo>
                    <a:pt x="18" y="0"/>
                    <a:pt x="18" y="0"/>
                    <a:pt x="18" y="0"/>
                  </a:cubicBezTo>
                  <a:cubicBezTo>
                    <a:pt x="0" y="1"/>
                    <a:pt x="0" y="1"/>
                    <a:pt x="0" y="1"/>
                  </a:cubicBezTo>
                  <a:cubicBezTo>
                    <a:pt x="0" y="1"/>
                    <a:pt x="0" y="1"/>
                    <a:pt x="0" y="1"/>
                  </a:cubicBezTo>
                  <a:close/>
                </a:path>
              </a:pathLst>
            </a:custGeom>
            <a:solidFill>
              <a:srgbClr val="D9E5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7" name="Freeform 554"/>
            <p:cNvSpPr>
              <a:spLocks/>
            </p:cNvSpPr>
            <p:nvPr/>
          </p:nvSpPr>
          <p:spPr bwMode="auto">
            <a:xfrm>
              <a:off x="7805738" y="2879726"/>
              <a:ext cx="60325" cy="0"/>
            </a:xfrm>
            <a:custGeom>
              <a:avLst/>
              <a:gdLst>
                <a:gd name="T0" fmla="*/ 0 w 19"/>
                <a:gd name="T1" fmla="*/ 18 w 19"/>
                <a:gd name="T2" fmla="*/ 19 w 19"/>
                <a:gd name="T3" fmla="*/ 2 w 19"/>
                <a:gd name="T4" fmla="*/ 0 w 19"/>
              </a:gdLst>
              <a:ahLst/>
              <a:cxnLst>
                <a:cxn ang="0">
                  <a:pos x="T0" y="0"/>
                </a:cxn>
                <a:cxn ang="0">
                  <a:pos x="T1" y="0"/>
                </a:cxn>
                <a:cxn ang="0">
                  <a:pos x="T2" y="0"/>
                </a:cxn>
                <a:cxn ang="0">
                  <a:pos x="T3" y="0"/>
                </a:cxn>
                <a:cxn ang="0">
                  <a:pos x="T4" y="0"/>
                </a:cxn>
              </a:cxnLst>
              <a:rect l="0" t="0" r="r" b="b"/>
              <a:pathLst>
                <a:path w="19">
                  <a:moveTo>
                    <a:pt x="0" y="0"/>
                  </a:moveTo>
                  <a:cubicBezTo>
                    <a:pt x="18" y="0"/>
                    <a:pt x="18" y="0"/>
                    <a:pt x="18" y="0"/>
                  </a:cubicBezTo>
                  <a:cubicBezTo>
                    <a:pt x="19" y="0"/>
                    <a:pt x="19" y="0"/>
                    <a:pt x="19" y="0"/>
                  </a:cubicBezTo>
                  <a:cubicBezTo>
                    <a:pt x="2" y="0"/>
                    <a:pt x="2" y="0"/>
                    <a:pt x="2" y="0"/>
                  </a:cubicBezTo>
                  <a:cubicBezTo>
                    <a:pt x="1" y="0"/>
                    <a:pt x="1" y="0"/>
                    <a:pt x="0" y="0"/>
                  </a:cubicBezTo>
                  <a:close/>
                </a:path>
              </a:pathLst>
            </a:custGeom>
            <a:solidFill>
              <a:srgbClr val="2E4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8" name="Freeform 555"/>
            <p:cNvSpPr>
              <a:spLocks/>
            </p:cNvSpPr>
            <p:nvPr/>
          </p:nvSpPr>
          <p:spPr bwMode="auto">
            <a:xfrm>
              <a:off x="7805738" y="2655888"/>
              <a:ext cx="63500" cy="0"/>
            </a:xfrm>
            <a:custGeom>
              <a:avLst/>
              <a:gdLst>
                <a:gd name="T0" fmla="*/ 0 w 20"/>
                <a:gd name="T1" fmla="*/ 18 w 20"/>
                <a:gd name="T2" fmla="*/ 20 w 20"/>
                <a:gd name="T3" fmla="*/ 2 w 20"/>
                <a:gd name="T4" fmla="*/ 0 w 20"/>
              </a:gdLst>
              <a:ahLst/>
              <a:cxnLst>
                <a:cxn ang="0">
                  <a:pos x="T0" y="0"/>
                </a:cxn>
                <a:cxn ang="0">
                  <a:pos x="T1" y="0"/>
                </a:cxn>
                <a:cxn ang="0">
                  <a:pos x="T2" y="0"/>
                </a:cxn>
                <a:cxn ang="0">
                  <a:pos x="T3" y="0"/>
                </a:cxn>
                <a:cxn ang="0">
                  <a:pos x="T4" y="0"/>
                </a:cxn>
              </a:cxnLst>
              <a:rect l="0" t="0" r="r" b="b"/>
              <a:pathLst>
                <a:path w="20">
                  <a:moveTo>
                    <a:pt x="0" y="0"/>
                  </a:moveTo>
                  <a:cubicBezTo>
                    <a:pt x="18" y="0"/>
                    <a:pt x="18" y="0"/>
                    <a:pt x="18" y="0"/>
                  </a:cubicBezTo>
                  <a:cubicBezTo>
                    <a:pt x="18" y="0"/>
                    <a:pt x="19" y="0"/>
                    <a:pt x="20" y="0"/>
                  </a:cubicBezTo>
                  <a:cubicBezTo>
                    <a:pt x="2" y="0"/>
                    <a:pt x="2" y="0"/>
                    <a:pt x="2" y="0"/>
                  </a:cubicBezTo>
                  <a:cubicBezTo>
                    <a:pt x="1" y="0"/>
                    <a:pt x="1" y="0"/>
                    <a:pt x="0" y="0"/>
                  </a:cubicBezTo>
                  <a:close/>
                </a:path>
              </a:pathLst>
            </a:custGeom>
            <a:solidFill>
              <a:srgbClr val="D63D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29" name="Freeform 556"/>
            <p:cNvSpPr>
              <a:spLocks/>
            </p:cNvSpPr>
            <p:nvPr/>
          </p:nvSpPr>
          <p:spPr bwMode="auto">
            <a:xfrm>
              <a:off x="7805738" y="2333626"/>
              <a:ext cx="63500" cy="0"/>
            </a:xfrm>
            <a:custGeom>
              <a:avLst/>
              <a:gdLst>
                <a:gd name="T0" fmla="*/ 0 w 20"/>
                <a:gd name="T1" fmla="*/ 18 w 20"/>
                <a:gd name="T2" fmla="*/ 20 w 20"/>
                <a:gd name="T3" fmla="*/ 2 w 20"/>
                <a:gd name="T4" fmla="*/ 0 w 20"/>
              </a:gdLst>
              <a:ahLst/>
              <a:cxnLst>
                <a:cxn ang="0">
                  <a:pos x="T0" y="0"/>
                </a:cxn>
                <a:cxn ang="0">
                  <a:pos x="T1" y="0"/>
                </a:cxn>
                <a:cxn ang="0">
                  <a:pos x="T2" y="0"/>
                </a:cxn>
                <a:cxn ang="0">
                  <a:pos x="T3" y="0"/>
                </a:cxn>
                <a:cxn ang="0">
                  <a:pos x="T4" y="0"/>
                </a:cxn>
              </a:cxnLst>
              <a:rect l="0" t="0" r="r" b="b"/>
              <a:pathLst>
                <a:path w="20">
                  <a:moveTo>
                    <a:pt x="0" y="0"/>
                  </a:moveTo>
                  <a:cubicBezTo>
                    <a:pt x="18" y="0"/>
                    <a:pt x="18" y="0"/>
                    <a:pt x="18" y="0"/>
                  </a:cubicBezTo>
                  <a:cubicBezTo>
                    <a:pt x="18" y="0"/>
                    <a:pt x="19" y="0"/>
                    <a:pt x="20" y="0"/>
                  </a:cubicBezTo>
                  <a:cubicBezTo>
                    <a:pt x="2" y="0"/>
                    <a:pt x="2" y="0"/>
                    <a:pt x="2" y="0"/>
                  </a:cubicBezTo>
                  <a:cubicBezTo>
                    <a:pt x="1" y="0"/>
                    <a:pt x="1" y="0"/>
                    <a:pt x="0" y="0"/>
                  </a:cubicBezTo>
                  <a:close/>
                </a:path>
              </a:pathLst>
            </a:custGeom>
            <a:solidFill>
              <a:srgbClr val="7BC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30" name="Freeform 557"/>
            <p:cNvSpPr>
              <a:spLocks/>
            </p:cNvSpPr>
            <p:nvPr/>
          </p:nvSpPr>
          <p:spPr bwMode="auto">
            <a:xfrm>
              <a:off x="7802563" y="2093913"/>
              <a:ext cx="66675" cy="0"/>
            </a:xfrm>
            <a:custGeom>
              <a:avLst/>
              <a:gdLst>
                <a:gd name="T0" fmla="*/ 0 w 21"/>
                <a:gd name="T1" fmla="*/ 18 w 21"/>
                <a:gd name="T2" fmla="*/ 21 w 21"/>
                <a:gd name="T3" fmla="*/ 4 w 21"/>
                <a:gd name="T4" fmla="*/ 0 w 21"/>
              </a:gdLst>
              <a:ahLst/>
              <a:cxnLst>
                <a:cxn ang="0">
                  <a:pos x="T0" y="0"/>
                </a:cxn>
                <a:cxn ang="0">
                  <a:pos x="T1" y="0"/>
                </a:cxn>
                <a:cxn ang="0">
                  <a:pos x="T2" y="0"/>
                </a:cxn>
                <a:cxn ang="0">
                  <a:pos x="T3" y="0"/>
                </a:cxn>
                <a:cxn ang="0">
                  <a:pos x="T4" y="0"/>
                </a:cxn>
              </a:cxnLst>
              <a:rect l="0" t="0" r="r" b="b"/>
              <a:pathLst>
                <a:path w="21">
                  <a:moveTo>
                    <a:pt x="0" y="0"/>
                  </a:moveTo>
                  <a:cubicBezTo>
                    <a:pt x="18" y="0"/>
                    <a:pt x="18" y="0"/>
                    <a:pt x="18" y="0"/>
                  </a:cubicBezTo>
                  <a:cubicBezTo>
                    <a:pt x="19" y="0"/>
                    <a:pt x="20" y="0"/>
                    <a:pt x="21" y="0"/>
                  </a:cubicBezTo>
                  <a:cubicBezTo>
                    <a:pt x="4" y="0"/>
                    <a:pt x="4" y="0"/>
                    <a:pt x="4" y="0"/>
                  </a:cubicBezTo>
                  <a:cubicBezTo>
                    <a:pt x="3" y="0"/>
                    <a:pt x="2" y="0"/>
                    <a:pt x="0" y="0"/>
                  </a:cubicBezTo>
                  <a:close/>
                </a:path>
              </a:pathLst>
            </a:custGeom>
            <a:solidFill>
              <a:srgbClr val="77B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fontScale="25000" lnSpcReduction="20000"/>
            </a:bodyPr>
            <a:lstStyle/>
            <a:p>
              <a:endParaRPr lang="en-US" sz="1350"/>
            </a:p>
          </p:txBody>
        </p:sp>
        <p:sp>
          <p:nvSpPr>
            <p:cNvPr id="31" name="Freeform 558"/>
            <p:cNvSpPr>
              <a:spLocks/>
            </p:cNvSpPr>
            <p:nvPr/>
          </p:nvSpPr>
          <p:spPr bwMode="auto">
            <a:xfrm>
              <a:off x="7808913" y="3086101"/>
              <a:ext cx="157163" cy="441325"/>
            </a:xfrm>
            <a:custGeom>
              <a:avLst/>
              <a:gdLst>
                <a:gd name="T0" fmla="*/ 18 w 49"/>
                <a:gd name="T1" fmla="*/ 136 h 136"/>
                <a:gd name="T2" fmla="*/ 0 w 49"/>
                <a:gd name="T3" fmla="*/ 136 h 136"/>
                <a:gd name="T4" fmla="*/ 31 w 49"/>
                <a:gd name="T5" fmla="*/ 69 h 136"/>
                <a:gd name="T6" fmla="*/ 0 w 49"/>
                <a:gd name="T7" fmla="*/ 1 h 136"/>
                <a:gd name="T8" fmla="*/ 18 w 49"/>
                <a:gd name="T9" fmla="*/ 0 h 136"/>
                <a:gd name="T10" fmla="*/ 49 w 49"/>
                <a:gd name="T11" fmla="*/ 69 h 136"/>
                <a:gd name="T12" fmla="*/ 18 w 49"/>
                <a:gd name="T13" fmla="*/ 136 h 136"/>
              </a:gdLst>
              <a:ahLst/>
              <a:cxnLst>
                <a:cxn ang="0">
                  <a:pos x="T0" y="T1"/>
                </a:cxn>
                <a:cxn ang="0">
                  <a:pos x="T2" y="T3"/>
                </a:cxn>
                <a:cxn ang="0">
                  <a:pos x="T4" y="T5"/>
                </a:cxn>
                <a:cxn ang="0">
                  <a:pos x="T6" y="T7"/>
                </a:cxn>
                <a:cxn ang="0">
                  <a:pos x="T8" y="T9"/>
                </a:cxn>
                <a:cxn ang="0">
                  <a:pos x="T10" y="T11"/>
                </a:cxn>
                <a:cxn ang="0">
                  <a:pos x="T12" y="T13"/>
                </a:cxn>
              </a:cxnLst>
              <a:rect l="0" t="0" r="r" b="b"/>
              <a:pathLst>
                <a:path w="49" h="136">
                  <a:moveTo>
                    <a:pt x="18" y="136"/>
                  </a:moveTo>
                  <a:cubicBezTo>
                    <a:pt x="0" y="136"/>
                    <a:pt x="0" y="136"/>
                    <a:pt x="0" y="136"/>
                  </a:cubicBezTo>
                  <a:cubicBezTo>
                    <a:pt x="17" y="136"/>
                    <a:pt x="31" y="106"/>
                    <a:pt x="31" y="69"/>
                  </a:cubicBezTo>
                  <a:cubicBezTo>
                    <a:pt x="31" y="32"/>
                    <a:pt x="17" y="1"/>
                    <a:pt x="0" y="1"/>
                  </a:cubicBezTo>
                  <a:cubicBezTo>
                    <a:pt x="18" y="0"/>
                    <a:pt x="18" y="0"/>
                    <a:pt x="18" y="0"/>
                  </a:cubicBezTo>
                  <a:cubicBezTo>
                    <a:pt x="35" y="1"/>
                    <a:pt x="49" y="32"/>
                    <a:pt x="49" y="69"/>
                  </a:cubicBezTo>
                  <a:cubicBezTo>
                    <a:pt x="49" y="106"/>
                    <a:pt x="35" y="136"/>
                    <a:pt x="18" y="136"/>
                  </a:cubicBezTo>
                  <a:close/>
                </a:path>
              </a:pathLst>
            </a:custGeom>
            <a:solidFill>
              <a:srgbClr val="D9E5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rmAutofit/>
            </a:bodyPr>
            <a:lstStyle/>
            <a:p>
              <a:endParaRPr lang="en-US" sz="1350"/>
            </a:p>
          </p:txBody>
        </p:sp>
        <p:sp>
          <p:nvSpPr>
            <p:cNvPr id="32" name="Freeform 559"/>
            <p:cNvSpPr>
              <a:spLocks/>
            </p:cNvSpPr>
            <p:nvPr/>
          </p:nvSpPr>
          <p:spPr bwMode="auto">
            <a:xfrm>
              <a:off x="7708901" y="3086101"/>
              <a:ext cx="200025" cy="441325"/>
            </a:xfrm>
            <a:custGeom>
              <a:avLst/>
              <a:gdLst>
                <a:gd name="T0" fmla="*/ 31 w 62"/>
                <a:gd name="T1" fmla="*/ 1 h 136"/>
                <a:gd name="T2" fmla="*/ 62 w 62"/>
                <a:gd name="T3" fmla="*/ 69 h 136"/>
                <a:gd name="T4" fmla="*/ 31 w 62"/>
                <a:gd name="T5" fmla="*/ 136 h 136"/>
                <a:gd name="T6" fmla="*/ 0 w 62"/>
                <a:gd name="T7" fmla="*/ 67 h 136"/>
                <a:gd name="T8" fmla="*/ 31 w 62"/>
                <a:gd name="T9" fmla="*/ 1 h 136"/>
              </a:gdLst>
              <a:ahLst/>
              <a:cxnLst>
                <a:cxn ang="0">
                  <a:pos x="T0" y="T1"/>
                </a:cxn>
                <a:cxn ang="0">
                  <a:pos x="T2" y="T3"/>
                </a:cxn>
                <a:cxn ang="0">
                  <a:pos x="T4" y="T5"/>
                </a:cxn>
                <a:cxn ang="0">
                  <a:pos x="T6" y="T7"/>
                </a:cxn>
                <a:cxn ang="0">
                  <a:pos x="T8" y="T9"/>
                </a:cxn>
              </a:cxnLst>
              <a:rect l="0" t="0" r="r" b="b"/>
              <a:pathLst>
                <a:path w="62" h="136">
                  <a:moveTo>
                    <a:pt x="31" y="1"/>
                  </a:moveTo>
                  <a:cubicBezTo>
                    <a:pt x="48" y="1"/>
                    <a:pt x="62" y="32"/>
                    <a:pt x="62" y="69"/>
                  </a:cubicBezTo>
                  <a:cubicBezTo>
                    <a:pt x="62" y="107"/>
                    <a:pt x="48" y="136"/>
                    <a:pt x="31" y="136"/>
                  </a:cubicBezTo>
                  <a:cubicBezTo>
                    <a:pt x="13" y="135"/>
                    <a:pt x="0" y="104"/>
                    <a:pt x="0" y="67"/>
                  </a:cubicBezTo>
                  <a:cubicBezTo>
                    <a:pt x="0" y="30"/>
                    <a:pt x="14" y="0"/>
                    <a:pt x="31" y="1"/>
                  </a:cubicBezTo>
                  <a:close/>
                </a:path>
              </a:pathLst>
            </a:custGeom>
            <a:gradFill flip="none" rotWithShape="1">
              <a:gsLst>
                <a:gs pos="0">
                  <a:srgbClr val="00B4F1">
                    <a:shade val="30000"/>
                    <a:satMod val="115000"/>
                  </a:srgbClr>
                </a:gs>
                <a:gs pos="50000">
                  <a:srgbClr val="00B4F1">
                    <a:shade val="67500"/>
                    <a:satMod val="115000"/>
                  </a:srgbClr>
                </a:gs>
                <a:gs pos="100000">
                  <a:srgbClr val="00B4F1">
                    <a:shade val="100000"/>
                    <a:satMod val="115000"/>
                  </a:srgbClr>
                </a:gs>
              </a:gsLst>
              <a:path path="circle">
                <a:fillToRect l="100000" t="100000"/>
              </a:path>
              <a:tileRect r="-100000" b="-100000"/>
            </a:gra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3" name="Freeform 560"/>
            <p:cNvSpPr>
              <a:spLocks noEditPoints="1"/>
            </p:cNvSpPr>
            <p:nvPr/>
          </p:nvSpPr>
          <p:spPr bwMode="auto">
            <a:xfrm>
              <a:off x="7612063" y="2876551"/>
              <a:ext cx="392113" cy="863600"/>
            </a:xfrm>
            <a:custGeom>
              <a:avLst/>
              <a:gdLst>
                <a:gd name="T0" fmla="*/ 62 w 122"/>
                <a:gd name="T1" fmla="*/ 1 h 267"/>
                <a:gd name="T2" fmla="*/ 122 w 122"/>
                <a:gd name="T3" fmla="*/ 135 h 267"/>
                <a:gd name="T4" fmla="*/ 60 w 122"/>
                <a:gd name="T5" fmla="*/ 266 h 267"/>
                <a:gd name="T6" fmla="*/ 0 w 122"/>
                <a:gd name="T7" fmla="*/ 131 h 267"/>
                <a:gd name="T8" fmla="*/ 62 w 122"/>
                <a:gd name="T9" fmla="*/ 1 h 267"/>
                <a:gd name="T10" fmla="*/ 61 w 122"/>
                <a:gd name="T11" fmla="*/ 201 h 267"/>
                <a:gd name="T12" fmla="*/ 92 w 122"/>
                <a:gd name="T13" fmla="*/ 134 h 267"/>
                <a:gd name="T14" fmla="*/ 61 w 122"/>
                <a:gd name="T15" fmla="*/ 66 h 267"/>
                <a:gd name="T16" fmla="*/ 30 w 122"/>
                <a:gd name="T17" fmla="*/ 132 h 267"/>
                <a:gd name="T18" fmla="*/ 61 w 122"/>
                <a:gd name="T19" fmla="*/ 20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267">
                  <a:moveTo>
                    <a:pt x="62" y="1"/>
                  </a:moveTo>
                  <a:cubicBezTo>
                    <a:pt x="95" y="2"/>
                    <a:pt x="122" y="62"/>
                    <a:pt x="122" y="135"/>
                  </a:cubicBezTo>
                  <a:cubicBezTo>
                    <a:pt x="122" y="208"/>
                    <a:pt x="94" y="267"/>
                    <a:pt x="60" y="266"/>
                  </a:cubicBezTo>
                  <a:cubicBezTo>
                    <a:pt x="27" y="264"/>
                    <a:pt x="0" y="204"/>
                    <a:pt x="0" y="131"/>
                  </a:cubicBezTo>
                  <a:cubicBezTo>
                    <a:pt x="0" y="58"/>
                    <a:pt x="28" y="0"/>
                    <a:pt x="62" y="1"/>
                  </a:cubicBezTo>
                  <a:close/>
                  <a:moveTo>
                    <a:pt x="61" y="201"/>
                  </a:moveTo>
                  <a:cubicBezTo>
                    <a:pt x="78" y="201"/>
                    <a:pt x="92" y="172"/>
                    <a:pt x="92" y="134"/>
                  </a:cubicBezTo>
                  <a:cubicBezTo>
                    <a:pt x="92" y="97"/>
                    <a:pt x="78" y="66"/>
                    <a:pt x="61" y="66"/>
                  </a:cubicBezTo>
                  <a:cubicBezTo>
                    <a:pt x="44" y="65"/>
                    <a:pt x="30" y="95"/>
                    <a:pt x="30" y="132"/>
                  </a:cubicBezTo>
                  <a:cubicBezTo>
                    <a:pt x="30" y="169"/>
                    <a:pt x="43" y="200"/>
                    <a:pt x="61" y="201"/>
                  </a:cubicBezTo>
                </a:path>
              </a:pathLst>
            </a:custGeom>
            <a:solidFill>
              <a:schemeClr val="bg1"/>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4" name="Freeform 561"/>
            <p:cNvSpPr>
              <a:spLocks noEditPoints="1"/>
            </p:cNvSpPr>
            <p:nvPr/>
          </p:nvSpPr>
          <p:spPr bwMode="auto">
            <a:xfrm>
              <a:off x="7510463" y="2649538"/>
              <a:ext cx="596900" cy="1314450"/>
            </a:xfrm>
            <a:custGeom>
              <a:avLst/>
              <a:gdLst>
                <a:gd name="T0" fmla="*/ 94 w 186"/>
                <a:gd name="T1" fmla="*/ 2 h 406"/>
                <a:gd name="T2" fmla="*/ 186 w 186"/>
                <a:gd name="T3" fmla="*/ 206 h 406"/>
                <a:gd name="T4" fmla="*/ 92 w 186"/>
                <a:gd name="T5" fmla="*/ 405 h 406"/>
                <a:gd name="T6" fmla="*/ 0 w 186"/>
                <a:gd name="T7" fmla="*/ 200 h 406"/>
                <a:gd name="T8" fmla="*/ 94 w 186"/>
                <a:gd name="T9" fmla="*/ 2 h 406"/>
                <a:gd name="T10" fmla="*/ 92 w 186"/>
                <a:gd name="T11" fmla="*/ 336 h 406"/>
                <a:gd name="T12" fmla="*/ 154 w 186"/>
                <a:gd name="T13" fmla="*/ 205 h 406"/>
                <a:gd name="T14" fmla="*/ 94 w 186"/>
                <a:gd name="T15" fmla="*/ 71 h 406"/>
                <a:gd name="T16" fmla="*/ 32 w 186"/>
                <a:gd name="T17" fmla="*/ 201 h 406"/>
                <a:gd name="T18" fmla="*/ 92 w 186"/>
                <a:gd name="T19" fmla="*/ 33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406">
                  <a:moveTo>
                    <a:pt x="94" y="2"/>
                  </a:moveTo>
                  <a:cubicBezTo>
                    <a:pt x="145" y="4"/>
                    <a:pt x="186" y="95"/>
                    <a:pt x="186" y="206"/>
                  </a:cubicBezTo>
                  <a:cubicBezTo>
                    <a:pt x="185" y="318"/>
                    <a:pt x="143" y="406"/>
                    <a:pt x="92" y="405"/>
                  </a:cubicBezTo>
                  <a:cubicBezTo>
                    <a:pt x="41" y="403"/>
                    <a:pt x="0" y="311"/>
                    <a:pt x="0" y="200"/>
                  </a:cubicBezTo>
                  <a:cubicBezTo>
                    <a:pt x="1" y="89"/>
                    <a:pt x="43" y="0"/>
                    <a:pt x="94" y="2"/>
                  </a:cubicBezTo>
                  <a:close/>
                  <a:moveTo>
                    <a:pt x="92" y="336"/>
                  </a:moveTo>
                  <a:cubicBezTo>
                    <a:pt x="126" y="337"/>
                    <a:pt x="154" y="278"/>
                    <a:pt x="154" y="205"/>
                  </a:cubicBezTo>
                  <a:cubicBezTo>
                    <a:pt x="154" y="132"/>
                    <a:pt x="127" y="72"/>
                    <a:pt x="94" y="71"/>
                  </a:cubicBezTo>
                  <a:cubicBezTo>
                    <a:pt x="60" y="70"/>
                    <a:pt x="32" y="128"/>
                    <a:pt x="32" y="201"/>
                  </a:cubicBezTo>
                  <a:cubicBezTo>
                    <a:pt x="32" y="274"/>
                    <a:pt x="59" y="334"/>
                    <a:pt x="92" y="336"/>
                  </a:cubicBezTo>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5" name="Freeform 562"/>
            <p:cNvSpPr>
              <a:spLocks noEditPoints="1"/>
            </p:cNvSpPr>
            <p:nvPr/>
          </p:nvSpPr>
          <p:spPr bwMode="auto">
            <a:xfrm>
              <a:off x="7362826" y="2327276"/>
              <a:ext cx="892175" cy="1962150"/>
            </a:xfrm>
            <a:custGeom>
              <a:avLst/>
              <a:gdLst>
                <a:gd name="T0" fmla="*/ 140 w 278"/>
                <a:gd name="T1" fmla="*/ 2 h 607"/>
                <a:gd name="T2" fmla="*/ 277 w 278"/>
                <a:gd name="T3" fmla="*/ 308 h 607"/>
                <a:gd name="T4" fmla="*/ 138 w 278"/>
                <a:gd name="T5" fmla="*/ 604 h 607"/>
                <a:gd name="T6" fmla="*/ 0 w 278"/>
                <a:gd name="T7" fmla="*/ 298 h 607"/>
                <a:gd name="T8" fmla="*/ 140 w 278"/>
                <a:gd name="T9" fmla="*/ 2 h 607"/>
                <a:gd name="T10" fmla="*/ 138 w 278"/>
                <a:gd name="T11" fmla="*/ 505 h 607"/>
                <a:gd name="T12" fmla="*/ 232 w 278"/>
                <a:gd name="T13" fmla="*/ 306 h 607"/>
                <a:gd name="T14" fmla="*/ 140 w 278"/>
                <a:gd name="T15" fmla="*/ 102 h 607"/>
                <a:gd name="T16" fmla="*/ 46 w 278"/>
                <a:gd name="T17" fmla="*/ 300 h 607"/>
                <a:gd name="T18" fmla="*/ 138 w 278"/>
                <a:gd name="T19" fmla="*/ 505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607">
                  <a:moveTo>
                    <a:pt x="140" y="2"/>
                  </a:moveTo>
                  <a:cubicBezTo>
                    <a:pt x="217" y="5"/>
                    <a:pt x="278" y="142"/>
                    <a:pt x="277" y="308"/>
                  </a:cubicBezTo>
                  <a:cubicBezTo>
                    <a:pt x="277" y="474"/>
                    <a:pt x="214" y="607"/>
                    <a:pt x="138" y="604"/>
                  </a:cubicBezTo>
                  <a:cubicBezTo>
                    <a:pt x="61" y="601"/>
                    <a:pt x="0" y="464"/>
                    <a:pt x="0" y="298"/>
                  </a:cubicBezTo>
                  <a:cubicBezTo>
                    <a:pt x="1" y="132"/>
                    <a:pt x="64" y="0"/>
                    <a:pt x="140" y="2"/>
                  </a:cubicBezTo>
                  <a:close/>
                  <a:moveTo>
                    <a:pt x="138" y="505"/>
                  </a:moveTo>
                  <a:cubicBezTo>
                    <a:pt x="189" y="506"/>
                    <a:pt x="231" y="418"/>
                    <a:pt x="232" y="306"/>
                  </a:cubicBezTo>
                  <a:cubicBezTo>
                    <a:pt x="232" y="195"/>
                    <a:pt x="191" y="104"/>
                    <a:pt x="140" y="102"/>
                  </a:cubicBezTo>
                  <a:cubicBezTo>
                    <a:pt x="89" y="100"/>
                    <a:pt x="47" y="189"/>
                    <a:pt x="46" y="300"/>
                  </a:cubicBezTo>
                  <a:cubicBezTo>
                    <a:pt x="46" y="411"/>
                    <a:pt x="87" y="503"/>
                    <a:pt x="138" y="505"/>
                  </a:cubicBezTo>
                </a:path>
              </a:pathLst>
            </a:custGeom>
            <a:solidFill>
              <a:schemeClr val="bg1"/>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6" name="Freeform 563"/>
            <p:cNvSpPr>
              <a:spLocks/>
            </p:cNvSpPr>
            <p:nvPr/>
          </p:nvSpPr>
          <p:spPr bwMode="auto">
            <a:xfrm>
              <a:off x="7812088" y="2093913"/>
              <a:ext cx="609600" cy="2425700"/>
            </a:xfrm>
            <a:custGeom>
              <a:avLst/>
              <a:gdLst>
                <a:gd name="T0" fmla="*/ 18 w 190"/>
                <a:gd name="T1" fmla="*/ 750 h 750"/>
                <a:gd name="T2" fmla="*/ 0 w 190"/>
                <a:gd name="T3" fmla="*/ 750 h 750"/>
                <a:gd name="T4" fmla="*/ 172 w 190"/>
                <a:gd name="T5" fmla="*/ 381 h 750"/>
                <a:gd name="T6" fmla="*/ 1 w 190"/>
                <a:gd name="T7" fmla="*/ 0 h 750"/>
                <a:gd name="T8" fmla="*/ 18 w 190"/>
                <a:gd name="T9" fmla="*/ 0 h 750"/>
                <a:gd name="T10" fmla="*/ 189 w 190"/>
                <a:gd name="T11" fmla="*/ 381 h 750"/>
                <a:gd name="T12" fmla="*/ 18 w 190"/>
                <a:gd name="T13" fmla="*/ 750 h 750"/>
              </a:gdLst>
              <a:ahLst/>
              <a:cxnLst>
                <a:cxn ang="0">
                  <a:pos x="T0" y="T1"/>
                </a:cxn>
                <a:cxn ang="0">
                  <a:pos x="T2" y="T3"/>
                </a:cxn>
                <a:cxn ang="0">
                  <a:pos x="T4" y="T5"/>
                </a:cxn>
                <a:cxn ang="0">
                  <a:pos x="T6" y="T7"/>
                </a:cxn>
                <a:cxn ang="0">
                  <a:pos x="T8" y="T9"/>
                </a:cxn>
                <a:cxn ang="0">
                  <a:pos x="T10" y="T11"/>
                </a:cxn>
                <a:cxn ang="0">
                  <a:pos x="T12" y="T13"/>
                </a:cxn>
              </a:cxnLst>
              <a:rect l="0" t="0" r="r" b="b"/>
              <a:pathLst>
                <a:path w="190" h="750">
                  <a:moveTo>
                    <a:pt x="18" y="750"/>
                  </a:moveTo>
                  <a:cubicBezTo>
                    <a:pt x="12" y="750"/>
                    <a:pt x="6" y="750"/>
                    <a:pt x="0" y="750"/>
                  </a:cubicBezTo>
                  <a:cubicBezTo>
                    <a:pt x="94" y="750"/>
                    <a:pt x="171" y="586"/>
                    <a:pt x="172" y="381"/>
                  </a:cubicBezTo>
                  <a:cubicBezTo>
                    <a:pt x="173" y="174"/>
                    <a:pt x="96" y="3"/>
                    <a:pt x="1" y="0"/>
                  </a:cubicBezTo>
                  <a:cubicBezTo>
                    <a:pt x="18" y="0"/>
                    <a:pt x="18" y="0"/>
                    <a:pt x="18" y="0"/>
                  </a:cubicBezTo>
                  <a:cubicBezTo>
                    <a:pt x="114" y="3"/>
                    <a:pt x="190" y="174"/>
                    <a:pt x="189" y="381"/>
                  </a:cubicBezTo>
                  <a:cubicBezTo>
                    <a:pt x="189" y="586"/>
                    <a:pt x="112" y="750"/>
                    <a:pt x="18" y="750"/>
                  </a:cubicBez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normAutofit/>
            </a:bodyPr>
            <a:lstStyle/>
            <a:p>
              <a:endParaRPr lang="en-US" sz="1350"/>
            </a:p>
          </p:txBody>
        </p:sp>
        <p:sp>
          <p:nvSpPr>
            <p:cNvPr id="37" name="Freeform 564"/>
            <p:cNvSpPr>
              <a:spLocks noEditPoints="1"/>
            </p:cNvSpPr>
            <p:nvPr/>
          </p:nvSpPr>
          <p:spPr bwMode="auto">
            <a:xfrm>
              <a:off x="7250113" y="2084388"/>
              <a:ext cx="1117600" cy="2447925"/>
            </a:xfrm>
            <a:custGeom>
              <a:avLst/>
              <a:gdLst>
                <a:gd name="T0" fmla="*/ 176 w 348"/>
                <a:gd name="T1" fmla="*/ 3 h 757"/>
                <a:gd name="T2" fmla="*/ 347 w 348"/>
                <a:gd name="T3" fmla="*/ 384 h 757"/>
                <a:gd name="T4" fmla="*/ 172 w 348"/>
                <a:gd name="T5" fmla="*/ 753 h 757"/>
                <a:gd name="T6" fmla="*/ 1 w 348"/>
                <a:gd name="T7" fmla="*/ 372 h 757"/>
                <a:gd name="T8" fmla="*/ 176 w 348"/>
                <a:gd name="T9" fmla="*/ 3 h 757"/>
                <a:gd name="T10" fmla="*/ 173 w 348"/>
                <a:gd name="T11" fmla="*/ 679 h 757"/>
                <a:gd name="T12" fmla="*/ 312 w 348"/>
                <a:gd name="T13" fmla="*/ 383 h 757"/>
                <a:gd name="T14" fmla="*/ 175 w 348"/>
                <a:gd name="T15" fmla="*/ 77 h 757"/>
                <a:gd name="T16" fmla="*/ 35 w 348"/>
                <a:gd name="T17" fmla="*/ 373 h 757"/>
                <a:gd name="T18" fmla="*/ 173 w 348"/>
                <a:gd name="T19" fmla="*/ 679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757">
                  <a:moveTo>
                    <a:pt x="176" y="3"/>
                  </a:moveTo>
                  <a:cubicBezTo>
                    <a:pt x="271" y="6"/>
                    <a:pt x="348" y="177"/>
                    <a:pt x="347" y="384"/>
                  </a:cubicBezTo>
                  <a:cubicBezTo>
                    <a:pt x="346" y="591"/>
                    <a:pt x="268" y="757"/>
                    <a:pt x="172" y="753"/>
                  </a:cubicBezTo>
                  <a:cubicBezTo>
                    <a:pt x="77" y="750"/>
                    <a:pt x="0" y="579"/>
                    <a:pt x="1" y="372"/>
                  </a:cubicBezTo>
                  <a:cubicBezTo>
                    <a:pt x="2" y="165"/>
                    <a:pt x="80" y="0"/>
                    <a:pt x="176" y="3"/>
                  </a:cubicBezTo>
                  <a:close/>
                  <a:moveTo>
                    <a:pt x="173" y="679"/>
                  </a:moveTo>
                  <a:cubicBezTo>
                    <a:pt x="249" y="681"/>
                    <a:pt x="312" y="549"/>
                    <a:pt x="312" y="383"/>
                  </a:cubicBezTo>
                  <a:cubicBezTo>
                    <a:pt x="313" y="217"/>
                    <a:pt x="252" y="80"/>
                    <a:pt x="175" y="77"/>
                  </a:cubicBezTo>
                  <a:cubicBezTo>
                    <a:pt x="99" y="75"/>
                    <a:pt x="36" y="207"/>
                    <a:pt x="35" y="373"/>
                  </a:cubicBezTo>
                  <a:cubicBezTo>
                    <a:pt x="35" y="539"/>
                    <a:pt x="96" y="676"/>
                    <a:pt x="173" y="679"/>
                  </a:cubicBezTo>
                </a:path>
              </a:pathLst>
            </a:custGeom>
            <a:solidFill>
              <a:schemeClr val="tx1">
                <a:lumMod val="65000"/>
                <a:lumOff val="35000"/>
              </a:schemeClr>
            </a:solidFill>
            <a:ln>
              <a:noFill/>
            </a:ln>
          </p:spPr>
          <p:txBody>
            <a:bodyPr vert="horz" wrap="square" lIns="68580" tIns="34290" rIns="68580" bIns="34290" numCol="1" anchor="t" anchorCtr="0" compatLnSpc="1">
              <a:prstTxWarp prst="textNoShape">
                <a:avLst/>
              </a:prstTxWarp>
              <a:normAutofit/>
            </a:bodyPr>
            <a:lstStyle/>
            <a:p>
              <a:endParaRPr lang="en-US" sz="1350"/>
            </a:p>
          </p:txBody>
        </p:sp>
      </p:grpSp>
      <p:grpSp>
        <p:nvGrpSpPr>
          <p:cNvPr id="38" name="Group 21"/>
          <p:cNvGrpSpPr/>
          <p:nvPr/>
        </p:nvGrpSpPr>
        <p:grpSpPr>
          <a:xfrm>
            <a:off x="502024" y="2696579"/>
            <a:ext cx="7830282" cy="2912203"/>
            <a:chOff x="-479433" y="1867134"/>
            <a:chExt cx="9329558" cy="3469807"/>
          </a:xfrm>
        </p:grpSpPr>
        <p:sp>
          <p:nvSpPr>
            <p:cNvPr id="39" name="Freeform 18"/>
            <p:cNvSpPr>
              <a:spLocks noChangeArrowheads="1"/>
            </p:cNvSpPr>
            <p:nvPr/>
          </p:nvSpPr>
          <p:spPr bwMode="auto">
            <a:xfrm rot="12153267">
              <a:off x="1258033" y="1883170"/>
              <a:ext cx="7519057" cy="3438396"/>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0" name="Freeform 19"/>
            <p:cNvSpPr>
              <a:spLocks noChangeArrowheads="1"/>
            </p:cNvSpPr>
            <p:nvPr/>
          </p:nvSpPr>
          <p:spPr bwMode="auto">
            <a:xfrm rot="12153267">
              <a:off x="1177615" y="1867134"/>
              <a:ext cx="7672510" cy="3088191"/>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1" name="Freeform 20"/>
            <p:cNvSpPr>
              <a:spLocks noChangeArrowheads="1"/>
            </p:cNvSpPr>
            <p:nvPr/>
          </p:nvSpPr>
          <p:spPr bwMode="auto">
            <a:xfrm rot="12153267">
              <a:off x="1156699" y="1898545"/>
              <a:ext cx="7519057" cy="3438396"/>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2" name="Freeform 21"/>
            <p:cNvSpPr>
              <a:spLocks noChangeArrowheads="1"/>
            </p:cNvSpPr>
            <p:nvPr/>
          </p:nvSpPr>
          <p:spPr bwMode="auto">
            <a:xfrm rot="12153267">
              <a:off x="1078317" y="1888490"/>
              <a:ext cx="7672510" cy="3098797"/>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3" name="Freeform 22"/>
            <p:cNvSpPr>
              <a:spLocks noChangeArrowheads="1"/>
            </p:cNvSpPr>
            <p:nvPr/>
          </p:nvSpPr>
          <p:spPr bwMode="auto">
            <a:xfrm rot="12153267">
              <a:off x="-253847" y="3076961"/>
              <a:ext cx="2170223" cy="154940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100000" t="100000"/>
              </a:path>
              <a:tileRect r="-100000" b="-100000"/>
            </a:gra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4" name="Freeform 23"/>
            <p:cNvSpPr>
              <a:spLocks noChangeArrowheads="1"/>
            </p:cNvSpPr>
            <p:nvPr/>
          </p:nvSpPr>
          <p:spPr bwMode="auto">
            <a:xfrm rot="12153267">
              <a:off x="-479433" y="2386185"/>
              <a:ext cx="2663452" cy="1029392"/>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rgbClr val="00B4F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grpSp>
      <p:sp>
        <p:nvSpPr>
          <p:cNvPr id="45" name="Title 1"/>
          <p:cNvSpPr txBox="1">
            <a:spLocks/>
          </p:cNvSpPr>
          <p:nvPr/>
        </p:nvSpPr>
        <p:spPr>
          <a:xfrm>
            <a:off x="2212488" y="3789026"/>
            <a:ext cx="6164388" cy="522067"/>
          </a:xfrm>
          <a:prstGeom prst="rect">
            <a:avLst/>
          </a:prstGeom>
        </p:spPr>
        <p:txBody>
          <a:bodyPr vert="horz" lIns="91440" tIns="45720" rIns="91440" bIns="45720" rtlCol="0" anchor="ctr" anchorCtr="0">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950" b="1" spc="38" dirty="0">
                <a:ln w="0">
                  <a:solidFill>
                    <a:schemeClr val="tx1">
                      <a:lumMod val="75000"/>
                      <a:lumOff val="25000"/>
                    </a:schemeClr>
                  </a:solidFill>
                </a:ln>
                <a:solidFill>
                  <a:schemeClr val="bg1"/>
                </a:solidFill>
                <a:effectLst>
                  <a:innerShdw blurRad="63500" dist="50800" dir="13500000">
                    <a:srgbClr val="000000">
                      <a:alpha val="50000"/>
                    </a:srgbClr>
                  </a:innerShdw>
                </a:effectLst>
              </a:rPr>
              <a:t>What will we learn today?</a:t>
            </a:r>
          </a:p>
        </p:txBody>
      </p:sp>
      <p:grpSp>
        <p:nvGrpSpPr>
          <p:cNvPr id="46" name="Group 61"/>
          <p:cNvGrpSpPr/>
          <p:nvPr/>
        </p:nvGrpSpPr>
        <p:grpSpPr>
          <a:xfrm rot="12305475">
            <a:off x="6753479" y="4862113"/>
            <a:ext cx="1836087" cy="990484"/>
            <a:chOff x="12124791" y="3770786"/>
            <a:chExt cx="3478984" cy="1689710"/>
          </a:xfrm>
        </p:grpSpPr>
        <p:sp>
          <p:nvSpPr>
            <p:cNvPr id="47"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8"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49"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0"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1"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52"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grpSp>
        <p:nvGrpSpPr>
          <p:cNvPr id="53" name="Group 75"/>
          <p:cNvGrpSpPr/>
          <p:nvPr/>
        </p:nvGrpSpPr>
        <p:grpSpPr>
          <a:xfrm rot="12305475">
            <a:off x="6069024" y="2378442"/>
            <a:ext cx="1836087" cy="990484"/>
            <a:chOff x="12124791" y="3770786"/>
            <a:chExt cx="3478984" cy="1689710"/>
          </a:xfrm>
        </p:grpSpPr>
        <p:sp>
          <p:nvSpPr>
            <p:cNvPr id="54"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5"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6"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7"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58"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59"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grpSp>
        <p:nvGrpSpPr>
          <p:cNvPr id="60" name="Group 82"/>
          <p:cNvGrpSpPr/>
          <p:nvPr/>
        </p:nvGrpSpPr>
        <p:grpSpPr>
          <a:xfrm rot="12305475">
            <a:off x="6125501" y="5638009"/>
            <a:ext cx="1836087" cy="990484"/>
            <a:chOff x="12124791" y="3770786"/>
            <a:chExt cx="3478984" cy="1689710"/>
          </a:xfrm>
        </p:grpSpPr>
        <p:sp>
          <p:nvSpPr>
            <p:cNvPr id="61"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2"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3"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4"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5"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66"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grpSp>
        <p:nvGrpSpPr>
          <p:cNvPr id="67" name="Group 89"/>
          <p:cNvGrpSpPr/>
          <p:nvPr/>
        </p:nvGrpSpPr>
        <p:grpSpPr>
          <a:xfrm rot="12305475">
            <a:off x="6941738" y="1677850"/>
            <a:ext cx="1836087" cy="990484"/>
            <a:chOff x="12124791" y="3770786"/>
            <a:chExt cx="3478984" cy="1689710"/>
          </a:xfrm>
        </p:grpSpPr>
        <p:sp>
          <p:nvSpPr>
            <p:cNvPr id="68"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69"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70"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71"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a:bodyPr>
            <a:lstStyle/>
            <a:p>
              <a:endParaRPr lang="en-US" sz="1350"/>
            </a:p>
          </p:txBody>
        </p:sp>
        <p:sp>
          <p:nvSpPr>
            <p:cNvPr id="72"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tx1">
                <a:lumMod val="50000"/>
                <a:lumOff val="50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92500" lnSpcReduction="10000"/>
            </a:bodyPr>
            <a:lstStyle/>
            <a:p>
              <a:endParaRPr lang="en-US" sz="1350"/>
            </a:p>
          </p:txBody>
        </p:sp>
        <p:sp>
          <p:nvSpPr>
            <p:cNvPr id="73"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tx1">
                <a:lumMod val="65000"/>
                <a:lumOff val="35000"/>
              </a:scheme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82817" tIns="91409" rIns="182817" bIns="91409" anchor="ctr">
              <a:normAutofit fontScale="32500" lnSpcReduction="20000"/>
            </a:bodyPr>
            <a:lstStyle/>
            <a:p>
              <a:endParaRPr lang="en-US" sz="1350"/>
            </a:p>
          </p:txBody>
        </p:sp>
      </p:grpSp>
    </p:spTree>
    <p:extLst>
      <p:ext uri="{BB962C8B-B14F-4D97-AF65-F5344CB8AC3E}">
        <p14:creationId xmlns:p14="http://schemas.microsoft.com/office/powerpoint/2010/main" val="216877365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1100"/>
                                      </p:stCondLst>
                                      <p:childTnLst>
                                        <p:animRot by="120000">
                                          <p:cBhvr>
                                            <p:cTn id="6" dur="70" fill="hold">
                                              <p:stCondLst>
                                                <p:cond delay="0"/>
                                              </p:stCondLst>
                                            </p:cTn>
                                            <p:tgtEl>
                                              <p:spTgt spid="10"/>
                                            </p:tgtEl>
                                            <p:attrNameLst>
                                              <p:attrName>r</p:attrName>
                                            </p:attrNameLst>
                                          </p:cBhvr>
                                        </p:animRot>
                                        <p:animRot by="-240000">
                                          <p:cBhvr>
                                            <p:cTn id="7" dur="140" fill="hold">
                                              <p:stCondLst>
                                                <p:cond delay="140"/>
                                              </p:stCondLst>
                                            </p:cTn>
                                            <p:tgtEl>
                                              <p:spTgt spid="10"/>
                                            </p:tgtEl>
                                            <p:attrNameLst>
                                              <p:attrName>r</p:attrName>
                                            </p:attrNameLst>
                                          </p:cBhvr>
                                        </p:animRot>
                                        <p:animRot by="240000">
                                          <p:cBhvr>
                                            <p:cTn id="8" dur="140" fill="hold">
                                              <p:stCondLst>
                                                <p:cond delay="280"/>
                                              </p:stCondLst>
                                            </p:cTn>
                                            <p:tgtEl>
                                              <p:spTgt spid="10"/>
                                            </p:tgtEl>
                                            <p:attrNameLst>
                                              <p:attrName>r</p:attrName>
                                            </p:attrNameLst>
                                          </p:cBhvr>
                                        </p:animRot>
                                        <p:animRot by="-240000">
                                          <p:cBhvr>
                                            <p:cTn id="9" dur="140" fill="hold">
                                              <p:stCondLst>
                                                <p:cond delay="420"/>
                                              </p:stCondLst>
                                            </p:cTn>
                                            <p:tgtEl>
                                              <p:spTgt spid="10"/>
                                            </p:tgtEl>
                                            <p:attrNameLst>
                                              <p:attrName>r</p:attrName>
                                            </p:attrNameLst>
                                          </p:cBhvr>
                                        </p:animRot>
                                        <p:animRot by="120000">
                                          <p:cBhvr>
                                            <p:cTn id="10" dur="140" fill="hold">
                                              <p:stCondLst>
                                                <p:cond delay="560"/>
                                              </p:stCondLst>
                                            </p:cTn>
                                            <p:tgtEl>
                                              <p:spTgt spid="10"/>
                                            </p:tgtEl>
                                            <p:attrNameLst>
                                              <p:attrName>r</p:attrName>
                                            </p:attrNameLst>
                                          </p:cBhvr>
                                        </p:animRot>
                                      </p:childTnLst>
                                    </p:cTn>
                                  </p:par>
                                  <p:par>
                                    <p:cTn id="11" presetID="2" presetClass="entr" presetSubtype="8" fill="hold" nodeType="withEffect">
                                      <p:stCondLst>
                                        <p:cond delay="40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750" fill="hold"/>
                                            <p:tgtEl>
                                              <p:spTgt spid="46"/>
                                            </p:tgtEl>
                                            <p:attrNameLst>
                                              <p:attrName>ppt_x</p:attrName>
                                            </p:attrNameLst>
                                          </p:cBhvr>
                                          <p:tavLst>
                                            <p:tav tm="0">
                                              <p:val>
                                                <p:strVal val="0-#ppt_w/2"/>
                                              </p:val>
                                            </p:tav>
                                            <p:tav tm="100000">
                                              <p:val>
                                                <p:strVal val="#ppt_x"/>
                                              </p:val>
                                            </p:tav>
                                          </p:tavLst>
                                        </p:anim>
                                        <p:anim calcmode="lin" valueType="num">
                                          <p:cBhvr additive="base">
                                            <p:cTn id="14" dur="750" fill="hold"/>
                                            <p:tgtEl>
                                              <p:spTgt spid="4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70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750" fill="hold"/>
                                            <p:tgtEl>
                                              <p:spTgt spid="53"/>
                                            </p:tgtEl>
                                            <p:attrNameLst>
                                              <p:attrName>ppt_x</p:attrName>
                                            </p:attrNameLst>
                                          </p:cBhvr>
                                          <p:tavLst>
                                            <p:tav tm="0">
                                              <p:val>
                                                <p:strVal val="0-#ppt_w/2"/>
                                              </p:val>
                                            </p:tav>
                                            <p:tav tm="100000">
                                              <p:val>
                                                <p:strVal val="#ppt_x"/>
                                              </p:val>
                                            </p:tav>
                                          </p:tavLst>
                                        </p:anim>
                                        <p:anim calcmode="lin" valueType="num">
                                          <p:cBhvr additive="base">
                                            <p:cTn id="18" dur="750" fill="hold"/>
                                            <p:tgtEl>
                                              <p:spTgt spid="5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750" fill="hold"/>
                                            <p:tgtEl>
                                              <p:spTgt spid="60"/>
                                            </p:tgtEl>
                                            <p:attrNameLst>
                                              <p:attrName>ppt_x</p:attrName>
                                            </p:attrNameLst>
                                          </p:cBhvr>
                                          <p:tavLst>
                                            <p:tav tm="0">
                                              <p:val>
                                                <p:strVal val="0-#ppt_w/2"/>
                                              </p:val>
                                            </p:tav>
                                            <p:tav tm="100000">
                                              <p:val>
                                                <p:strVal val="#ppt_x"/>
                                              </p:val>
                                            </p:tav>
                                          </p:tavLst>
                                        </p:anim>
                                        <p:anim calcmode="lin" valueType="num">
                                          <p:cBhvr additive="base">
                                            <p:cTn id="22" dur="750" fill="hold"/>
                                            <p:tgtEl>
                                              <p:spTgt spid="6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00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750" fill="hold"/>
                                            <p:tgtEl>
                                              <p:spTgt spid="67"/>
                                            </p:tgtEl>
                                            <p:attrNameLst>
                                              <p:attrName>ppt_x</p:attrName>
                                            </p:attrNameLst>
                                          </p:cBhvr>
                                          <p:tavLst>
                                            <p:tav tm="0">
                                              <p:val>
                                                <p:strVal val="0-#ppt_w/2"/>
                                              </p:val>
                                            </p:tav>
                                            <p:tav tm="100000">
                                              <p:val>
                                                <p:strVal val="#ppt_x"/>
                                              </p:val>
                                            </p:tav>
                                          </p:tavLst>
                                        </p:anim>
                                        <p:anim calcmode="lin" valueType="num">
                                          <p:cBhvr additive="base">
                                            <p:cTn id="26" dur="750" fill="hold"/>
                                            <p:tgtEl>
                                              <p:spTgt spid="67"/>
                                            </p:tgtEl>
                                            <p:attrNameLst>
                                              <p:attrName>ppt_y</p:attrName>
                                            </p:attrNameLst>
                                          </p:cBhvr>
                                          <p:tavLst>
                                            <p:tav tm="0">
                                              <p:val>
                                                <p:strVal val="#ppt_y"/>
                                              </p:val>
                                            </p:tav>
                                            <p:tav tm="100000">
                                              <p:val>
                                                <p:strVal val="#ppt_y"/>
                                              </p:val>
                                            </p:tav>
                                          </p:tavLst>
                                        </p:anim>
                                      </p:childTnLst>
                                    </p:cTn>
                                  </p:par>
                                  <p:par>
                                    <p:cTn id="27" presetID="32" presetClass="emph" presetSubtype="0" fill="hold" nodeType="withEffect">
                                      <p:stCondLst>
                                        <p:cond delay="3000"/>
                                      </p:stCondLst>
                                      <p:childTnLst>
                                        <p:animRot by="120000">
                                          <p:cBhvr>
                                            <p:cTn id="28" dur="50" fill="hold">
                                              <p:stCondLst>
                                                <p:cond delay="0"/>
                                              </p:stCondLst>
                                            </p:cTn>
                                            <p:tgtEl>
                                              <p:spTgt spid="10"/>
                                            </p:tgtEl>
                                            <p:attrNameLst>
                                              <p:attrName>r</p:attrName>
                                            </p:attrNameLst>
                                          </p:cBhvr>
                                        </p:animRot>
                                        <p:animRot by="-240000">
                                          <p:cBhvr>
                                            <p:cTn id="29" dur="100" fill="hold">
                                              <p:stCondLst>
                                                <p:cond delay="100"/>
                                              </p:stCondLst>
                                            </p:cTn>
                                            <p:tgtEl>
                                              <p:spTgt spid="10"/>
                                            </p:tgtEl>
                                            <p:attrNameLst>
                                              <p:attrName>r</p:attrName>
                                            </p:attrNameLst>
                                          </p:cBhvr>
                                        </p:animRot>
                                        <p:animRot by="240000">
                                          <p:cBhvr>
                                            <p:cTn id="30" dur="100" fill="hold">
                                              <p:stCondLst>
                                                <p:cond delay="200"/>
                                              </p:stCondLst>
                                            </p:cTn>
                                            <p:tgtEl>
                                              <p:spTgt spid="10"/>
                                            </p:tgtEl>
                                            <p:attrNameLst>
                                              <p:attrName>r</p:attrName>
                                            </p:attrNameLst>
                                          </p:cBhvr>
                                        </p:animRot>
                                        <p:animRot by="-240000">
                                          <p:cBhvr>
                                            <p:cTn id="31" dur="100" fill="hold">
                                              <p:stCondLst>
                                                <p:cond delay="300"/>
                                              </p:stCondLst>
                                            </p:cTn>
                                            <p:tgtEl>
                                              <p:spTgt spid="10"/>
                                            </p:tgtEl>
                                            <p:attrNameLst>
                                              <p:attrName>r</p:attrName>
                                            </p:attrNameLst>
                                          </p:cBhvr>
                                        </p:animRot>
                                        <p:animRot by="120000">
                                          <p:cBhvr>
                                            <p:cTn id="32" dur="100" fill="hold">
                                              <p:stCondLst>
                                                <p:cond delay="400"/>
                                              </p:stCondLst>
                                            </p:cTn>
                                            <p:tgtEl>
                                              <p:spTgt spid="10"/>
                                            </p:tgtEl>
                                            <p:attrNameLst>
                                              <p:attrName>r</p:attrName>
                                            </p:attrNameLst>
                                          </p:cBhvr>
                                        </p:animRot>
                                      </p:childTnLst>
                                    </p:cTn>
                                  </p:par>
                                  <p:par>
                                    <p:cTn id="33" presetID="2" presetClass="entr" presetSubtype="8" fill="hold" nodeType="withEffect" p14:presetBounceEnd="13333">
                                      <p:stCondLst>
                                        <p:cond delay="2300"/>
                                      </p:stCondLst>
                                      <p:childTnLst>
                                        <p:set>
                                          <p:cBhvr>
                                            <p:cTn id="34" dur="1" fill="hold">
                                              <p:stCondLst>
                                                <p:cond delay="0"/>
                                              </p:stCondLst>
                                            </p:cTn>
                                            <p:tgtEl>
                                              <p:spTgt spid="38"/>
                                            </p:tgtEl>
                                            <p:attrNameLst>
                                              <p:attrName>style.visibility</p:attrName>
                                            </p:attrNameLst>
                                          </p:cBhvr>
                                          <p:to>
                                            <p:strVal val="visible"/>
                                          </p:to>
                                        </p:set>
                                        <p:anim calcmode="lin" valueType="num" p14:bounceEnd="13333">
                                          <p:cBhvr additive="base">
                                            <p:cTn id="35" dur="750" fill="hold"/>
                                            <p:tgtEl>
                                              <p:spTgt spid="38"/>
                                            </p:tgtEl>
                                            <p:attrNameLst>
                                              <p:attrName>ppt_x</p:attrName>
                                            </p:attrNameLst>
                                          </p:cBhvr>
                                          <p:tavLst>
                                            <p:tav tm="0">
                                              <p:val>
                                                <p:strVal val="0-#ppt_w/2"/>
                                              </p:val>
                                            </p:tav>
                                            <p:tav tm="100000">
                                              <p:val>
                                                <p:strVal val="#ppt_x"/>
                                              </p:val>
                                            </p:tav>
                                          </p:tavLst>
                                        </p:anim>
                                        <p:anim calcmode="lin" valueType="num" p14:bounceEnd="13333">
                                          <p:cBhvr additive="base">
                                            <p:cTn id="36" dur="75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14:presetBounceEnd="13333">
                                      <p:stCondLst>
                                        <p:cond delay="2300"/>
                                      </p:stCondLst>
                                      <p:childTnLst>
                                        <p:set>
                                          <p:cBhvr>
                                            <p:cTn id="38" dur="1" fill="hold">
                                              <p:stCondLst>
                                                <p:cond delay="0"/>
                                              </p:stCondLst>
                                            </p:cTn>
                                            <p:tgtEl>
                                              <p:spTgt spid="45"/>
                                            </p:tgtEl>
                                            <p:attrNameLst>
                                              <p:attrName>style.visibility</p:attrName>
                                            </p:attrNameLst>
                                          </p:cBhvr>
                                          <p:to>
                                            <p:strVal val="visible"/>
                                          </p:to>
                                        </p:set>
                                        <p:anim calcmode="lin" valueType="num" p14:bounceEnd="13333">
                                          <p:cBhvr additive="base">
                                            <p:cTn id="39" dur="750" fill="hold"/>
                                            <p:tgtEl>
                                              <p:spTgt spid="45"/>
                                            </p:tgtEl>
                                            <p:attrNameLst>
                                              <p:attrName>ppt_x</p:attrName>
                                            </p:attrNameLst>
                                          </p:cBhvr>
                                          <p:tavLst>
                                            <p:tav tm="0">
                                              <p:val>
                                                <p:strVal val="0-#ppt_w/2"/>
                                              </p:val>
                                            </p:tav>
                                            <p:tav tm="100000">
                                              <p:val>
                                                <p:strVal val="#ppt_x"/>
                                              </p:val>
                                            </p:tav>
                                          </p:tavLst>
                                        </p:anim>
                                        <p:anim calcmode="lin" valueType="num" p14:bounceEnd="13333">
                                          <p:cBhvr additive="base">
                                            <p:cTn id="40" dur="750" fill="hold"/>
                                            <p:tgtEl>
                                              <p:spTgt spid="45"/>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1100"/>
                                      </p:stCondLst>
                                      <p:childTnLst>
                                        <p:animRot by="120000">
                                          <p:cBhvr>
                                            <p:cTn id="6" dur="70" fill="hold">
                                              <p:stCondLst>
                                                <p:cond delay="0"/>
                                              </p:stCondLst>
                                            </p:cTn>
                                            <p:tgtEl>
                                              <p:spTgt spid="10"/>
                                            </p:tgtEl>
                                            <p:attrNameLst>
                                              <p:attrName>r</p:attrName>
                                            </p:attrNameLst>
                                          </p:cBhvr>
                                        </p:animRot>
                                        <p:animRot by="-240000">
                                          <p:cBhvr>
                                            <p:cTn id="7" dur="140" fill="hold">
                                              <p:stCondLst>
                                                <p:cond delay="140"/>
                                              </p:stCondLst>
                                            </p:cTn>
                                            <p:tgtEl>
                                              <p:spTgt spid="10"/>
                                            </p:tgtEl>
                                            <p:attrNameLst>
                                              <p:attrName>r</p:attrName>
                                            </p:attrNameLst>
                                          </p:cBhvr>
                                        </p:animRot>
                                        <p:animRot by="240000">
                                          <p:cBhvr>
                                            <p:cTn id="8" dur="140" fill="hold">
                                              <p:stCondLst>
                                                <p:cond delay="280"/>
                                              </p:stCondLst>
                                            </p:cTn>
                                            <p:tgtEl>
                                              <p:spTgt spid="10"/>
                                            </p:tgtEl>
                                            <p:attrNameLst>
                                              <p:attrName>r</p:attrName>
                                            </p:attrNameLst>
                                          </p:cBhvr>
                                        </p:animRot>
                                        <p:animRot by="-240000">
                                          <p:cBhvr>
                                            <p:cTn id="9" dur="140" fill="hold">
                                              <p:stCondLst>
                                                <p:cond delay="420"/>
                                              </p:stCondLst>
                                            </p:cTn>
                                            <p:tgtEl>
                                              <p:spTgt spid="10"/>
                                            </p:tgtEl>
                                            <p:attrNameLst>
                                              <p:attrName>r</p:attrName>
                                            </p:attrNameLst>
                                          </p:cBhvr>
                                        </p:animRot>
                                        <p:animRot by="120000">
                                          <p:cBhvr>
                                            <p:cTn id="10" dur="140" fill="hold">
                                              <p:stCondLst>
                                                <p:cond delay="560"/>
                                              </p:stCondLst>
                                            </p:cTn>
                                            <p:tgtEl>
                                              <p:spTgt spid="10"/>
                                            </p:tgtEl>
                                            <p:attrNameLst>
                                              <p:attrName>r</p:attrName>
                                            </p:attrNameLst>
                                          </p:cBhvr>
                                        </p:animRot>
                                      </p:childTnLst>
                                    </p:cTn>
                                  </p:par>
                                  <p:par>
                                    <p:cTn id="11" presetID="2" presetClass="entr" presetSubtype="8" fill="hold" nodeType="withEffect">
                                      <p:stCondLst>
                                        <p:cond delay="40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750" fill="hold"/>
                                            <p:tgtEl>
                                              <p:spTgt spid="46"/>
                                            </p:tgtEl>
                                            <p:attrNameLst>
                                              <p:attrName>ppt_x</p:attrName>
                                            </p:attrNameLst>
                                          </p:cBhvr>
                                          <p:tavLst>
                                            <p:tav tm="0">
                                              <p:val>
                                                <p:strVal val="0-#ppt_w/2"/>
                                              </p:val>
                                            </p:tav>
                                            <p:tav tm="100000">
                                              <p:val>
                                                <p:strVal val="#ppt_x"/>
                                              </p:val>
                                            </p:tav>
                                          </p:tavLst>
                                        </p:anim>
                                        <p:anim calcmode="lin" valueType="num">
                                          <p:cBhvr additive="base">
                                            <p:cTn id="14" dur="750" fill="hold"/>
                                            <p:tgtEl>
                                              <p:spTgt spid="4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70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750" fill="hold"/>
                                            <p:tgtEl>
                                              <p:spTgt spid="53"/>
                                            </p:tgtEl>
                                            <p:attrNameLst>
                                              <p:attrName>ppt_x</p:attrName>
                                            </p:attrNameLst>
                                          </p:cBhvr>
                                          <p:tavLst>
                                            <p:tav tm="0">
                                              <p:val>
                                                <p:strVal val="0-#ppt_w/2"/>
                                              </p:val>
                                            </p:tav>
                                            <p:tav tm="100000">
                                              <p:val>
                                                <p:strVal val="#ppt_x"/>
                                              </p:val>
                                            </p:tav>
                                          </p:tavLst>
                                        </p:anim>
                                        <p:anim calcmode="lin" valueType="num">
                                          <p:cBhvr additive="base">
                                            <p:cTn id="18" dur="750" fill="hold"/>
                                            <p:tgtEl>
                                              <p:spTgt spid="5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600"/>
                                      </p:stCondLst>
                                      <p:childTnLst>
                                        <p:set>
                                          <p:cBhvr>
                                            <p:cTn id="20" dur="1" fill="hold">
                                              <p:stCondLst>
                                                <p:cond delay="0"/>
                                              </p:stCondLst>
                                            </p:cTn>
                                            <p:tgtEl>
                                              <p:spTgt spid="60"/>
                                            </p:tgtEl>
                                            <p:attrNameLst>
                                              <p:attrName>style.visibility</p:attrName>
                                            </p:attrNameLst>
                                          </p:cBhvr>
                                          <p:to>
                                            <p:strVal val="visible"/>
                                          </p:to>
                                        </p:set>
                                        <p:anim calcmode="lin" valueType="num">
                                          <p:cBhvr additive="base">
                                            <p:cTn id="21" dur="750" fill="hold"/>
                                            <p:tgtEl>
                                              <p:spTgt spid="60"/>
                                            </p:tgtEl>
                                            <p:attrNameLst>
                                              <p:attrName>ppt_x</p:attrName>
                                            </p:attrNameLst>
                                          </p:cBhvr>
                                          <p:tavLst>
                                            <p:tav tm="0">
                                              <p:val>
                                                <p:strVal val="0-#ppt_w/2"/>
                                              </p:val>
                                            </p:tav>
                                            <p:tav tm="100000">
                                              <p:val>
                                                <p:strVal val="#ppt_x"/>
                                              </p:val>
                                            </p:tav>
                                          </p:tavLst>
                                        </p:anim>
                                        <p:anim calcmode="lin" valueType="num">
                                          <p:cBhvr additive="base">
                                            <p:cTn id="22" dur="750" fill="hold"/>
                                            <p:tgtEl>
                                              <p:spTgt spid="60"/>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1000"/>
                                      </p:stCondLst>
                                      <p:childTnLst>
                                        <p:set>
                                          <p:cBhvr>
                                            <p:cTn id="24" dur="1" fill="hold">
                                              <p:stCondLst>
                                                <p:cond delay="0"/>
                                              </p:stCondLst>
                                            </p:cTn>
                                            <p:tgtEl>
                                              <p:spTgt spid="67"/>
                                            </p:tgtEl>
                                            <p:attrNameLst>
                                              <p:attrName>style.visibility</p:attrName>
                                            </p:attrNameLst>
                                          </p:cBhvr>
                                          <p:to>
                                            <p:strVal val="visible"/>
                                          </p:to>
                                        </p:set>
                                        <p:anim calcmode="lin" valueType="num">
                                          <p:cBhvr additive="base">
                                            <p:cTn id="25" dur="750" fill="hold"/>
                                            <p:tgtEl>
                                              <p:spTgt spid="67"/>
                                            </p:tgtEl>
                                            <p:attrNameLst>
                                              <p:attrName>ppt_x</p:attrName>
                                            </p:attrNameLst>
                                          </p:cBhvr>
                                          <p:tavLst>
                                            <p:tav tm="0">
                                              <p:val>
                                                <p:strVal val="0-#ppt_w/2"/>
                                              </p:val>
                                            </p:tav>
                                            <p:tav tm="100000">
                                              <p:val>
                                                <p:strVal val="#ppt_x"/>
                                              </p:val>
                                            </p:tav>
                                          </p:tavLst>
                                        </p:anim>
                                        <p:anim calcmode="lin" valueType="num">
                                          <p:cBhvr additive="base">
                                            <p:cTn id="26" dur="750" fill="hold"/>
                                            <p:tgtEl>
                                              <p:spTgt spid="67"/>
                                            </p:tgtEl>
                                            <p:attrNameLst>
                                              <p:attrName>ppt_y</p:attrName>
                                            </p:attrNameLst>
                                          </p:cBhvr>
                                          <p:tavLst>
                                            <p:tav tm="0">
                                              <p:val>
                                                <p:strVal val="#ppt_y"/>
                                              </p:val>
                                            </p:tav>
                                            <p:tav tm="100000">
                                              <p:val>
                                                <p:strVal val="#ppt_y"/>
                                              </p:val>
                                            </p:tav>
                                          </p:tavLst>
                                        </p:anim>
                                      </p:childTnLst>
                                    </p:cTn>
                                  </p:par>
                                  <p:par>
                                    <p:cTn id="27" presetID="32" presetClass="emph" presetSubtype="0" fill="hold" nodeType="withEffect">
                                      <p:stCondLst>
                                        <p:cond delay="3000"/>
                                      </p:stCondLst>
                                      <p:childTnLst>
                                        <p:animRot by="120000">
                                          <p:cBhvr>
                                            <p:cTn id="28" dur="50" fill="hold">
                                              <p:stCondLst>
                                                <p:cond delay="0"/>
                                              </p:stCondLst>
                                            </p:cTn>
                                            <p:tgtEl>
                                              <p:spTgt spid="10"/>
                                            </p:tgtEl>
                                            <p:attrNameLst>
                                              <p:attrName>r</p:attrName>
                                            </p:attrNameLst>
                                          </p:cBhvr>
                                        </p:animRot>
                                        <p:animRot by="-240000">
                                          <p:cBhvr>
                                            <p:cTn id="29" dur="100" fill="hold">
                                              <p:stCondLst>
                                                <p:cond delay="100"/>
                                              </p:stCondLst>
                                            </p:cTn>
                                            <p:tgtEl>
                                              <p:spTgt spid="10"/>
                                            </p:tgtEl>
                                            <p:attrNameLst>
                                              <p:attrName>r</p:attrName>
                                            </p:attrNameLst>
                                          </p:cBhvr>
                                        </p:animRot>
                                        <p:animRot by="240000">
                                          <p:cBhvr>
                                            <p:cTn id="30" dur="100" fill="hold">
                                              <p:stCondLst>
                                                <p:cond delay="200"/>
                                              </p:stCondLst>
                                            </p:cTn>
                                            <p:tgtEl>
                                              <p:spTgt spid="10"/>
                                            </p:tgtEl>
                                            <p:attrNameLst>
                                              <p:attrName>r</p:attrName>
                                            </p:attrNameLst>
                                          </p:cBhvr>
                                        </p:animRot>
                                        <p:animRot by="-240000">
                                          <p:cBhvr>
                                            <p:cTn id="31" dur="100" fill="hold">
                                              <p:stCondLst>
                                                <p:cond delay="300"/>
                                              </p:stCondLst>
                                            </p:cTn>
                                            <p:tgtEl>
                                              <p:spTgt spid="10"/>
                                            </p:tgtEl>
                                            <p:attrNameLst>
                                              <p:attrName>r</p:attrName>
                                            </p:attrNameLst>
                                          </p:cBhvr>
                                        </p:animRot>
                                        <p:animRot by="120000">
                                          <p:cBhvr>
                                            <p:cTn id="32" dur="100" fill="hold">
                                              <p:stCondLst>
                                                <p:cond delay="400"/>
                                              </p:stCondLst>
                                            </p:cTn>
                                            <p:tgtEl>
                                              <p:spTgt spid="10"/>
                                            </p:tgtEl>
                                            <p:attrNameLst>
                                              <p:attrName>r</p:attrName>
                                            </p:attrNameLst>
                                          </p:cBhvr>
                                        </p:animRot>
                                      </p:childTnLst>
                                    </p:cTn>
                                  </p:par>
                                  <p:par>
                                    <p:cTn id="33" presetID="2" presetClass="entr" presetSubtype="8" fill="hold" nodeType="withEffect">
                                      <p:stCondLst>
                                        <p:cond delay="23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750" fill="hold"/>
                                            <p:tgtEl>
                                              <p:spTgt spid="38"/>
                                            </p:tgtEl>
                                            <p:attrNameLst>
                                              <p:attrName>ppt_x</p:attrName>
                                            </p:attrNameLst>
                                          </p:cBhvr>
                                          <p:tavLst>
                                            <p:tav tm="0">
                                              <p:val>
                                                <p:strVal val="0-#ppt_w/2"/>
                                              </p:val>
                                            </p:tav>
                                            <p:tav tm="100000">
                                              <p:val>
                                                <p:strVal val="#ppt_x"/>
                                              </p:val>
                                            </p:tav>
                                          </p:tavLst>
                                        </p:anim>
                                        <p:anim calcmode="lin" valueType="num">
                                          <p:cBhvr additive="base">
                                            <p:cTn id="36" dur="75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230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750" fill="hold"/>
                                            <p:tgtEl>
                                              <p:spTgt spid="45"/>
                                            </p:tgtEl>
                                            <p:attrNameLst>
                                              <p:attrName>ppt_x</p:attrName>
                                            </p:attrNameLst>
                                          </p:cBhvr>
                                          <p:tavLst>
                                            <p:tav tm="0">
                                              <p:val>
                                                <p:strVal val="0-#ppt_w/2"/>
                                              </p:val>
                                            </p:tav>
                                            <p:tav tm="100000">
                                              <p:val>
                                                <p:strVal val="#ppt_x"/>
                                              </p:val>
                                            </p:tav>
                                          </p:tavLst>
                                        </p:anim>
                                        <p:anim calcmode="lin" valueType="num">
                                          <p:cBhvr additive="base">
                                            <p:cTn id="40" dur="750" fill="hold"/>
                                            <p:tgtEl>
                                              <p:spTgt spid="45"/>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Effect transition="in" filter="fade">
                                          <p:cBhvr>
                                            <p:cTn id="44" dur="500"/>
                                            <p:tgtEl>
                                              <p:spTgt spid="8">
                                                <p:txEl>
                                                  <p:pRg st="0" end="0"/>
                                                </p:txEl>
                                              </p:spTgt>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8">
                                                <p:txEl>
                                                  <p:pRg st="1" end="1"/>
                                                </p:txEl>
                                              </p:spTgt>
                                            </p:tgtEl>
                                            <p:attrNameLst>
                                              <p:attrName>style.visibility</p:attrName>
                                            </p:attrNameLst>
                                          </p:cBhvr>
                                          <p:to>
                                            <p:strVal val="visible"/>
                                          </p:to>
                                        </p:set>
                                        <p:animEffect transition="in" filter="fade">
                                          <p:cBhvr>
                                            <p:cTn id="48"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5"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sultado de imagem para shape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0224" y="2043975"/>
            <a:ext cx="5044951" cy="25224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m para shapef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9136" y="3387635"/>
            <a:ext cx="2486025" cy="1619251"/>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292963" y="1455939"/>
            <a:ext cx="9357064" cy="4801314"/>
          </a:xfrm>
          <a:prstGeom prst="rect">
            <a:avLst/>
          </a:prstGeom>
          <a:noFill/>
        </p:spPr>
        <p:txBody>
          <a:bodyPr wrap="square" rtlCol="0">
            <a:spAutoFit/>
          </a:bodyPr>
          <a:lstStyle/>
          <a:p>
            <a:r>
              <a:rPr lang="pt-PT" sz="2600" b="1" dirty="0" smtClean="0">
                <a:solidFill>
                  <a:srgbClr val="00B0F0"/>
                </a:solidFill>
                <a:effectLst>
                  <a:outerShdw blurRad="38100" dist="38100" dir="2700000" algn="tl">
                    <a:srgbClr val="000000">
                      <a:alpha val="43137"/>
                    </a:srgbClr>
                  </a:outerShdw>
                </a:effectLst>
              </a:rPr>
              <a:t>Shapefile (Shp) </a:t>
            </a:r>
            <a:r>
              <a:rPr lang="pt-PT" sz="2600" dirty="0"/>
              <a:t>– popular geospatial vector data format for </a:t>
            </a:r>
            <a:r>
              <a:rPr lang="pt-PT" sz="2600" dirty="0" smtClean="0"/>
              <a:t>GIS </a:t>
            </a:r>
            <a:r>
              <a:rPr lang="pt-PT" sz="2600" dirty="0"/>
              <a:t>software. </a:t>
            </a:r>
            <a:r>
              <a:rPr lang="pt-PT" sz="2600" dirty="0">
                <a:hlinkClick r:id="rId6"/>
              </a:rPr>
              <a:t>http://</a:t>
            </a:r>
            <a:r>
              <a:rPr lang="pt-PT" sz="2600" dirty="0" smtClean="0">
                <a:hlinkClick r:id="rId6"/>
              </a:rPr>
              <a:t>wiki.openstreetmap.org/wiki/Shapefiles</a:t>
            </a:r>
            <a:r>
              <a:rPr lang="pt-PT" sz="2600" dirty="0" smtClean="0"/>
              <a:t> </a:t>
            </a:r>
          </a:p>
          <a:p>
            <a:endParaRPr lang="pt-PT" sz="2600" dirty="0" smtClean="0"/>
          </a:p>
          <a:p>
            <a:endParaRPr lang="pt-PT" sz="2600" dirty="0"/>
          </a:p>
          <a:p>
            <a:endParaRPr lang="pt-PT" sz="2600" dirty="0" smtClean="0"/>
          </a:p>
          <a:p>
            <a:endParaRPr lang="pt-PT" sz="2600" dirty="0"/>
          </a:p>
          <a:p>
            <a:endParaRPr lang="pt-PT" sz="2600" dirty="0" smtClean="0"/>
          </a:p>
          <a:p>
            <a:r>
              <a:rPr lang="pt-PT" sz="2400" dirty="0"/>
              <a:t>Each</a:t>
            </a:r>
            <a:r>
              <a:rPr lang="es-ES" sz="2400" dirty="0"/>
              <a:t> </a:t>
            </a:r>
            <a:r>
              <a:rPr lang="es-ES" sz="2400" dirty="0" err="1"/>
              <a:t>shapefile</a:t>
            </a:r>
            <a:r>
              <a:rPr lang="es-ES" sz="2400" dirty="0"/>
              <a:t> </a:t>
            </a:r>
            <a:r>
              <a:rPr lang="es-ES" sz="2400" dirty="0" err="1" smtClean="0"/>
              <a:t>contains</a:t>
            </a:r>
            <a:r>
              <a:rPr lang="es-ES" sz="2400" dirty="0" smtClean="0"/>
              <a:t>:</a:t>
            </a:r>
          </a:p>
          <a:p>
            <a:pPr marL="342900" indent="-342900">
              <a:buFontTx/>
              <a:buChar char="-"/>
            </a:pPr>
            <a:r>
              <a:rPr lang="es-ES" sz="2000" dirty="0" err="1" smtClean="0"/>
              <a:t>Shapefile</a:t>
            </a:r>
            <a:r>
              <a:rPr lang="es-ES" sz="2000" dirty="0" smtClean="0"/>
              <a:t> </a:t>
            </a:r>
            <a:r>
              <a:rPr lang="es-ES" sz="2000" dirty="0" err="1"/>
              <a:t>shape</a:t>
            </a:r>
            <a:r>
              <a:rPr lang="es-ES" sz="2000" dirty="0"/>
              <a:t> </a:t>
            </a:r>
            <a:r>
              <a:rPr lang="es-ES" sz="2000" dirty="0" err="1"/>
              <a:t>format</a:t>
            </a:r>
            <a:r>
              <a:rPr lang="es-ES" sz="2000" dirty="0"/>
              <a:t> (.</a:t>
            </a:r>
            <a:r>
              <a:rPr lang="es-ES" sz="2000" dirty="0" err="1" smtClean="0"/>
              <a:t>shp</a:t>
            </a:r>
            <a:r>
              <a:rPr lang="es-ES" sz="2000" dirty="0" smtClean="0"/>
              <a:t>)</a:t>
            </a:r>
          </a:p>
          <a:p>
            <a:pPr marL="342900" indent="-342900">
              <a:buFontTx/>
              <a:buChar char="-"/>
            </a:pPr>
            <a:r>
              <a:rPr lang="es-ES" sz="2000" dirty="0" err="1" smtClean="0"/>
              <a:t>Shapefile</a:t>
            </a:r>
            <a:r>
              <a:rPr lang="es-ES" sz="2000" dirty="0" smtClean="0"/>
              <a:t> </a:t>
            </a:r>
            <a:r>
              <a:rPr lang="es-ES" sz="2000" dirty="0" err="1"/>
              <a:t>shape</a:t>
            </a:r>
            <a:r>
              <a:rPr lang="es-ES" sz="2000" dirty="0"/>
              <a:t> </a:t>
            </a:r>
            <a:r>
              <a:rPr lang="es-ES" sz="2000" dirty="0" err="1"/>
              <a:t>index</a:t>
            </a:r>
            <a:r>
              <a:rPr lang="es-ES" sz="2000" dirty="0"/>
              <a:t> </a:t>
            </a:r>
            <a:r>
              <a:rPr lang="es-ES" sz="2000" dirty="0" err="1"/>
              <a:t>format</a:t>
            </a:r>
            <a:r>
              <a:rPr lang="es-ES" sz="2000" dirty="0"/>
              <a:t> (.</a:t>
            </a:r>
            <a:r>
              <a:rPr lang="es-ES" sz="2000" dirty="0" err="1"/>
              <a:t>shx</a:t>
            </a:r>
            <a:r>
              <a:rPr lang="es-ES" sz="2000" dirty="0"/>
              <a:t>)</a:t>
            </a:r>
          </a:p>
          <a:p>
            <a:pPr marL="342900" indent="-342900">
              <a:buFontTx/>
              <a:buChar char="-"/>
            </a:pPr>
            <a:r>
              <a:rPr lang="es-ES" sz="2000" dirty="0" err="1" smtClean="0"/>
              <a:t>Shapefile</a:t>
            </a:r>
            <a:r>
              <a:rPr lang="es-ES" sz="2000" dirty="0" smtClean="0"/>
              <a:t> </a:t>
            </a:r>
            <a:r>
              <a:rPr lang="es-ES" sz="2000" dirty="0" err="1"/>
              <a:t>attribute</a:t>
            </a:r>
            <a:r>
              <a:rPr lang="es-ES" sz="2000" dirty="0"/>
              <a:t> </a:t>
            </a:r>
            <a:r>
              <a:rPr lang="es-ES" sz="2000" dirty="0" err="1"/>
              <a:t>format</a:t>
            </a:r>
            <a:r>
              <a:rPr lang="es-ES" sz="2000" dirty="0"/>
              <a:t> (.</a:t>
            </a:r>
            <a:r>
              <a:rPr lang="es-ES" sz="2000" dirty="0" err="1" smtClean="0"/>
              <a:t>dbf</a:t>
            </a:r>
            <a:r>
              <a:rPr lang="es-ES" sz="2000" dirty="0" smtClean="0"/>
              <a:t>)</a:t>
            </a:r>
          </a:p>
          <a:p>
            <a:pPr marL="342900" indent="-342900">
              <a:buFontTx/>
              <a:buChar char="-"/>
            </a:pPr>
            <a:r>
              <a:rPr lang="es-ES" sz="2000" dirty="0" err="1" smtClean="0"/>
              <a:t>Shapefile</a:t>
            </a:r>
            <a:r>
              <a:rPr lang="es-ES" sz="2000" dirty="0" smtClean="0"/>
              <a:t> </a:t>
            </a:r>
            <a:r>
              <a:rPr lang="es-ES" sz="2000" dirty="0" err="1"/>
              <a:t>spatial</a:t>
            </a:r>
            <a:r>
              <a:rPr lang="es-ES" sz="2000" dirty="0"/>
              <a:t> </a:t>
            </a:r>
            <a:r>
              <a:rPr lang="es-ES" sz="2000" dirty="0" err="1"/>
              <a:t>index</a:t>
            </a:r>
            <a:r>
              <a:rPr lang="es-ES" sz="2000" dirty="0"/>
              <a:t> </a:t>
            </a:r>
            <a:r>
              <a:rPr lang="es-ES" sz="2000" dirty="0" err="1"/>
              <a:t>format</a:t>
            </a:r>
            <a:r>
              <a:rPr lang="es-ES" sz="2000" dirty="0"/>
              <a:t> (.</a:t>
            </a:r>
            <a:r>
              <a:rPr lang="es-ES" sz="2000" dirty="0" err="1"/>
              <a:t>sbn</a:t>
            </a:r>
            <a:r>
              <a:rPr lang="es-ES" sz="2000" dirty="0" smtClean="0"/>
              <a:t>)</a:t>
            </a:r>
          </a:p>
          <a:p>
            <a:pPr marL="342900" indent="-342900">
              <a:buFontTx/>
              <a:buChar char="-"/>
            </a:pPr>
            <a:r>
              <a:rPr lang="es-ES" sz="2000" dirty="0" err="1" smtClean="0"/>
              <a:t>Shapefile</a:t>
            </a:r>
            <a:r>
              <a:rPr lang="es-ES" sz="2000" dirty="0" smtClean="0"/>
              <a:t> </a:t>
            </a:r>
            <a:r>
              <a:rPr lang="es-ES" sz="2000" dirty="0" err="1" smtClean="0"/>
              <a:t>Projections</a:t>
            </a:r>
            <a:r>
              <a:rPr lang="es-ES" sz="2000" dirty="0" smtClean="0"/>
              <a:t> </a:t>
            </a:r>
            <a:r>
              <a:rPr lang="es-ES" sz="2000" dirty="0" err="1"/>
              <a:t>Definition</a:t>
            </a:r>
            <a:r>
              <a:rPr lang="es-ES" sz="2000" dirty="0"/>
              <a:t> </a:t>
            </a:r>
            <a:r>
              <a:rPr lang="es-ES" sz="2000" dirty="0" smtClean="0"/>
              <a:t>file (.</a:t>
            </a:r>
            <a:r>
              <a:rPr lang="es-ES" sz="2000" dirty="0" err="1" smtClean="0"/>
              <a:t>prj</a:t>
            </a:r>
            <a:r>
              <a:rPr lang="es-ES" sz="2000" dirty="0" smtClean="0"/>
              <a:t>) </a:t>
            </a:r>
            <a:endParaRPr lang="es-ES" sz="2000" dirty="0"/>
          </a:p>
        </p:txBody>
      </p:sp>
    </p:spTree>
    <p:extLst>
      <p:ext uri="{BB962C8B-B14F-4D97-AF65-F5344CB8AC3E}">
        <p14:creationId xmlns:p14="http://schemas.microsoft.com/office/powerpoint/2010/main" val="9202917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04" t="15865" r="32068" b="5271"/>
          <a:stretch/>
        </p:blipFill>
        <p:spPr>
          <a:xfrm>
            <a:off x="1447060" y="1154096"/>
            <a:ext cx="7056102" cy="5276088"/>
          </a:xfrm>
          <a:prstGeom prst="rect">
            <a:avLst/>
          </a:prstGeom>
        </p:spPr>
      </p:pic>
    </p:spTree>
    <p:extLst>
      <p:ext uri="{BB962C8B-B14F-4D97-AF65-F5344CB8AC3E}">
        <p14:creationId xmlns:p14="http://schemas.microsoft.com/office/powerpoint/2010/main" val="24150584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513" t="16184" r="31890" b="5589"/>
          <a:stretch/>
        </p:blipFill>
        <p:spPr>
          <a:xfrm>
            <a:off x="1261225" y="1145219"/>
            <a:ext cx="7145823" cy="5276088"/>
          </a:xfrm>
          <a:prstGeom prst="rect">
            <a:avLst/>
          </a:prstGeom>
        </p:spPr>
      </p:pic>
    </p:spTree>
    <p:extLst>
      <p:ext uri="{BB962C8B-B14F-4D97-AF65-F5344CB8AC3E}">
        <p14:creationId xmlns:p14="http://schemas.microsoft.com/office/powerpoint/2010/main" val="28367472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04" t="15706" r="31800" b="5748"/>
          <a:stretch/>
        </p:blipFill>
        <p:spPr>
          <a:xfrm>
            <a:off x="1402670" y="1127463"/>
            <a:ext cx="7116834" cy="5276088"/>
          </a:xfrm>
          <a:prstGeom prst="rect">
            <a:avLst/>
          </a:prstGeom>
        </p:spPr>
      </p:pic>
    </p:spTree>
    <p:extLst>
      <p:ext uri="{BB962C8B-B14F-4D97-AF65-F5344CB8AC3E}">
        <p14:creationId xmlns:p14="http://schemas.microsoft.com/office/powerpoint/2010/main" val="21980304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782" t="15706" r="31889" b="5429"/>
          <a:stretch/>
        </p:blipFill>
        <p:spPr>
          <a:xfrm>
            <a:off x="1509203" y="1189609"/>
            <a:ext cx="7056102" cy="5276088"/>
          </a:xfrm>
          <a:prstGeom prst="rect">
            <a:avLst/>
          </a:prstGeom>
        </p:spPr>
      </p:pic>
    </p:spTree>
    <p:extLst>
      <p:ext uri="{BB962C8B-B14F-4D97-AF65-F5344CB8AC3E}">
        <p14:creationId xmlns:p14="http://schemas.microsoft.com/office/powerpoint/2010/main" val="1328885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04" t="15546" r="31620" b="5270"/>
          <a:stretch/>
        </p:blipFill>
        <p:spPr>
          <a:xfrm>
            <a:off x="1326262" y="1038688"/>
            <a:ext cx="7080786" cy="5276088"/>
          </a:xfrm>
          <a:prstGeom prst="rect">
            <a:avLst/>
          </a:prstGeom>
        </p:spPr>
      </p:pic>
      <p:pic>
        <p:nvPicPr>
          <p:cNvPr id="1026" name="Picture 2" descr="Imagem relacionad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0972" y="5151463"/>
            <a:ext cx="1478101" cy="147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1565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m para quantum g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1" y="1054152"/>
            <a:ext cx="8104049" cy="45585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m para quantum g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2099" y="5612680"/>
            <a:ext cx="2302430" cy="109274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736847" y="5956917"/>
            <a:ext cx="6116714" cy="646331"/>
          </a:xfrm>
          <a:prstGeom prst="rect">
            <a:avLst/>
          </a:prstGeom>
          <a:noFill/>
        </p:spPr>
        <p:txBody>
          <a:bodyPr wrap="square" rtlCol="0">
            <a:spAutoFit/>
          </a:bodyPr>
          <a:lstStyle/>
          <a:p>
            <a:r>
              <a:rPr lang="pt-PT" dirty="0"/>
              <a:t>QuantumGIS </a:t>
            </a:r>
            <a:r>
              <a:rPr lang="pt-PT" dirty="0" smtClean="0"/>
              <a:t>software (Windows and Mac): </a:t>
            </a:r>
            <a:r>
              <a:rPr lang="pt-PT" u="sng" dirty="0">
                <a:hlinkClick r:id="rId6"/>
              </a:rPr>
              <a:t>http://www.qgis.org/en/site/forusers/download.html</a:t>
            </a:r>
            <a:r>
              <a:rPr lang="pt-PT" dirty="0"/>
              <a:t> </a:t>
            </a:r>
            <a:endParaRPr lang="es-ES" dirty="0"/>
          </a:p>
        </p:txBody>
      </p:sp>
    </p:spTree>
    <p:extLst>
      <p:ext uri="{BB962C8B-B14F-4D97-AF65-F5344CB8AC3E}">
        <p14:creationId xmlns:p14="http://schemas.microsoft.com/office/powerpoint/2010/main" val="31395839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4"/>
          <a:srcRect l="8693" t="14909" r="31979" b="5429"/>
          <a:stretch/>
        </p:blipFill>
        <p:spPr>
          <a:xfrm>
            <a:off x="1571347" y="1242873"/>
            <a:ext cx="7066625" cy="5337331"/>
          </a:xfrm>
          <a:prstGeom prst="rect">
            <a:avLst/>
          </a:prstGeom>
        </p:spPr>
      </p:pic>
    </p:spTree>
    <p:extLst>
      <p:ext uri="{BB962C8B-B14F-4D97-AF65-F5344CB8AC3E}">
        <p14:creationId xmlns:p14="http://schemas.microsoft.com/office/powerpoint/2010/main" val="21347869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rotWithShape="1">
          <a:blip r:embed="rId4"/>
          <a:srcRect l="8604" t="16343" r="32158" b="5907"/>
          <a:stretch/>
        </p:blipFill>
        <p:spPr>
          <a:xfrm>
            <a:off x="1393794" y="1340527"/>
            <a:ext cx="7146505" cy="5276088"/>
          </a:xfrm>
          <a:prstGeom prst="rect">
            <a:avLst/>
          </a:prstGeom>
        </p:spPr>
      </p:pic>
    </p:spTree>
    <p:extLst>
      <p:ext uri="{BB962C8B-B14F-4D97-AF65-F5344CB8AC3E}">
        <p14:creationId xmlns:p14="http://schemas.microsoft.com/office/powerpoint/2010/main" val="22872851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1116981" y="1742749"/>
            <a:ext cx="8035881" cy="2554545"/>
          </a:xfrm>
          <a:prstGeom prst="rect">
            <a:avLst/>
          </a:prstGeom>
          <a:noFill/>
        </p:spPr>
        <p:txBody>
          <a:bodyPr wrap="square" rtlCol="0">
            <a:spAutoFit/>
          </a:bodyPr>
          <a:lstStyle/>
          <a:p>
            <a:r>
              <a:rPr lang="en-GB" sz="2000" b="1" dirty="0"/>
              <a:t>I. Activities in the </a:t>
            </a:r>
            <a:r>
              <a:rPr lang="en-GB" sz="2000" b="1" dirty="0" smtClean="0"/>
              <a:t>class (</a:t>
            </a:r>
            <a:r>
              <a:rPr lang="en-GB" sz="2000" b="1" dirty="0" smtClean="0">
                <a:solidFill>
                  <a:srgbClr val="00B4F1"/>
                </a:solidFill>
              </a:rPr>
              <a:t>Demo</a:t>
            </a:r>
            <a:r>
              <a:rPr lang="en-GB" sz="2000" b="1" dirty="0" smtClean="0"/>
              <a:t>)</a:t>
            </a:r>
            <a:endParaRPr lang="en-GB" sz="2000" b="1" dirty="0"/>
          </a:p>
          <a:p>
            <a:endParaRPr lang="en-GB" sz="2000" b="1" dirty="0"/>
          </a:p>
          <a:p>
            <a:pPr marL="342900" indent="-342900">
              <a:buFont typeface="Arial" panose="020B0604020202020204" pitchFamily="34" charset="0"/>
              <a:buChar char="•"/>
            </a:pPr>
            <a:r>
              <a:rPr lang="en-GB" sz="2000" dirty="0" smtClean="0"/>
              <a:t>Creation of personal ArcGIS </a:t>
            </a:r>
            <a:r>
              <a:rPr lang="en-GB" sz="2000" dirty="0"/>
              <a:t>Online account.</a:t>
            </a:r>
          </a:p>
          <a:p>
            <a:pPr marL="342900" indent="-342900">
              <a:buFont typeface="Arial" panose="020B0604020202020204" pitchFamily="34" charset="0"/>
              <a:buChar char="•"/>
            </a:pPr>
            <a:r>
              <a:rPr lang="en-GB" sz="2000" dirty="0" smtClean="0"/>
              <a:t>Exploration of GIS </a:t>
            </a:r>
            <a:r>
              <a:rPr lang="en-GB" sz="2000" dirty="0"/>
              <a:t>data </a:t>
            </a:r>
            <a:r>
              <a:rPr lang="en-GB" sz="2000" dirty="0" smtClean="0"/>
              <a:t>files(csv, text, shapefile and Web Map Service (WMS) </a:t>
            </a:r>
            <a:r>
              <a:rPr lang="en-GB" sz="2000" dirty="0"/>
              <a:t>and the ArcGIS Online </a:t>
            </a:r>
            <a:r>
              <a:rPr lang="en-GB" sz="2000" dirty="0" smtClean="0"/>
              <a:t>framework.</a:t>
            </a:r>
          </a:p>
          <a:p>
            <a:pPr marL="342900" indent="-342900">
              <a:buFont typeface="Arial" panose="020B0604020202020204" pitchFamily="34" charset="0"/>
              <a:buChar char="•"/>
            </a:pPr>
            <a:r>
              <a:rPr lang="en-US" sz="2000" dirty="0" smtClean="0"/>
              <a:t>Clone </a:t>
            </a:r>
            <a:r>
              <a:rPr lang="en-US" sz="2000" dirty="0"/>
              <a:t>the </a:t>
            </a:r>
            <a:r>
              <a:rPr lang="en-US" sz="2000" dirty="0" err="1"/>
              <a:t>Git</a:t>
            </a:r>
            <a:r>
              <a:rPr lang="en-US" sz="2000" dirty="0"/>
              <a:t> repository to get an initial code: </a:t>
            </a:r>
            <a:endParaRPr lang="es-ES" sz="2000" dirty="0"/>
          </a:p>
          <a:p>
            <a:pPr algn="ctr"/>
            <a:r>
              <a:rPr lang="en-US" sz="2000" u="sng" dirty="0">
                <a:hlinkClick r:id="rId3"/>
              </a:rPr>
              <a:t>https://github.com/FGutierresBTS/BTS_MasterInBigData.git</a:t>
            </a:r>
            <a:endParaRPr lang="es-ES" sz="2000" dirty="0"/>
          </a:p>
          <a:p>
            <a:pPr marL="342900" indent="-342900">
              <a:buFont typeface="Arial" panose="020B0604020202020204" pitchFamily="34" charset="0"/>
              <a:buChar char="•"/>
            </a:pPr>
            <a:endParaRPr lang="es-ES" sz="2000" dirty="0"/>
          </a:p>
        </p:txBody>
      </p:sp>
      <p:sp>
        <p:nvSpPr>
          <p:cNvPr id="7"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a:solidFill>
                  <a:schemeClr val="tx1"/>
                </a:solidFill>
                <a:latin typeface="Arial" panose="020B0604020202020204" pitchFamily="34" charset="0"/>
                <a:cs typeface="Arial" panose="020B0604020202020204" pitchFamily="34" charset="0"/>
              </a:rPr>
              <a:t>Contents</a:t>
            </a:r>
          </a:p>
        </p:txBody>
      </p:sp>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1925" y="3966596"/>
            <a:ext cx="3227014" cy="2891404"/>
          </a:xfrm>
          <a:prstGeom prst="rect">
            <a:avLst/>
          </a:prstGeom>
        </p:spPr>
      </p:pic>
    </p:spTree>
    <p:extLst>
      <p:ext uri="{BB962C8B-B14F-4D97-AF65-F5344CB8AC3E}">
        <p14:creationId xmlns:p14="http://schemas.microsoft.com/office/powerpoint/2010/main" val="2021994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921168"/>
            <a:ext cx="9906000" cy="1200329"/>
          </a:xfrm>
          <a:prstGeom prst="rect">
            <a:avLst/>
          </a:prstGeom>
        </p:spPr>
        <p:txBody>
          <a:bodyPr wrap="square">
            <a:spAutoFit/>
          </a:bodyPr>
          <a:lstStyle/>
          <a:p>
            <a:pPr algn="ctr"/>
            <a:r>
              <a:rPr lang="en-US" sz="3600" b="1" dirty="0" smtClean="0">
                <a:solidFill>
                  <a:schemeClr val="bg1"/>
                </a:solidFill>
                <a:latin typeface="Arial" charset="0"/>
                <a:ea typeface="Arial" charset="0"/>
                <a:cs typeface="Arial" charset="0"/>
              </a:rPr>
              <a:t>Continuous </a:t>
            </a:r>
            <a:r>
              <a:rPr lang="en-US" sz="3600" b="1" dirty="0">
                <a:solidFill>
                  <a:schemeClr val="bg1"/>
                </a:solidFill>
                <a:latin typeface="Arial" charset="0"/>
                <a:ea typeface="Arial" charset="0"/>
                <a:cs typeface="Arial" charset="0"/>
              </a:rPr>
              <a:t>distributions (</a:t>
            </a:r>
            <a:r>
              <a:rPr lang="es-ES" sz="3600" b="1" dirty="0">
                <a:solidFill>
                  <a:schemeClr val="bg1"/>
                </a:solidFill>
                <a:latin typeface="Arial" charset="0"/>
                <a:ea typeface="Arial" charset="0"/>
                <a:cs typeface="Arial" charset="0"/>
              </a:rPr>
              <a:t>Data </a:t>
            </a:r>
            <a:r>
              <a:rPr lang="es-ES" sz="3600" b="1" dirty="0" err="1">
                <a:solidFill>
                  <a:schemeClr val="bg1"/>
                </a:solidFill>
                <a:latin typeface="Arial" charset="0"/>
                <a:ea typeface="Arial" charset="0"/>
                <a:cs typeface="Arial" charset="0"/>
              </a:rPr>
              <a:t>Exploration</a:t>
            </a:r>
            <a:r>
              <a:rPr lang="es-ES" sz="3600" b="1" dirty="0">
                <a:solidFill>
                  <a:schemeClr val="bg1"/>
                </a:solidFill>
                <a:latin typeface="Arial" charset="0"/>
                <a:ea typeface="Arial" charset="0"/>
                <a:cs typeface="Arial" charset="0"/>
              </a:rPr>
              <a:t> and </a:t>
            </a:r>
            <a:r>
              <a:rPr lang="es-ES" sz="3600" b="1" dirty="0" err="1" smtClean="0">
                <a:solidFill>
                  <a:schemeClr val="bg1"/>
                </a:solidFill>
                <a:latin typeface="Arial" charset="0"/>
                <a:ea typeface="Arial" charset="0"/>
                <a:cs typeface="Arial" charset="0"/>
              </a:rPr>
              <a:t>Imputation</a:t>
            </a:r>
            <a:r>
              <a:rPr lang="en-US" sz="3600" b="1" dirty="0" smtClean="0">
                <a:solidFill>
                  <a:schemeClr val="bg1"/>
                </a:solidFill>
                <a:latin typeface="Arial" charset="0"/>
                <a:ea typeface="Arial" charset="0"/>
                <a:cs typeface="Arial" charset="0"/>
              </a:rPr>
              <a:t>)</a:t>
            </a:r>
            <a:endParaRPr lang="en-US" sz="2400" dirty="0">
              <a:solidFill>
                <a:schemeClr val="bg1"/>
              </a:solidFill>
              <a:effectLst/>
              <a:latin typeface="Arial" charset="0"/>
              <a:ea typeface="Arial" charset="0"/>
              <a:cs typeface="Arial" charset="0"/>
            </a:endParaRPr>
          </a:p>
        </p:txBody>
      </p:sp>
    </p:spTree>
    <p:extLst>
      <p:ext uri="{BB962C8B-B14F-4D97-AF65-F5344CB8AC3E}">
        <p14:creationId xmlns:p14="http://schemas.microsoft.com/office/powerpoint/2010/main" val="10449339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204186" y="740208"/>
            <a:ext cx="9579005"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ArcGIS Online Account</a:t>
            </a:r>
          </a:p>
          <a:p>
            <a:pPr algn="ctr">
              <a:tabLst>
                <a:tab pos="177800" algn="l"/>
              </a:tabLst>
            </a:pPr>
            <a:r>
              <a:rPr lang="en-GB" sz="3200" b="1" dirty="0">
                <a:solidFill>
                  <a:schemeClr val="tx1"/>
                </a:solidFill>
                <a:latin typeface="Arial" panose="020B0604020202020204" pitchFamily="34" charset="0"/>
                <a:cs typeface="Arial" panose="020B0604020202020204" pitchFamily="34" charset="0"/>
                <a:hlinkClick r:id="rId3"/>
              </a:rPr>
              <a:t>http://</a:t>
            </a:r>
            <a:r>
              <a:rPr lang="en-GB" sz="3200" b="1" dirty="0" smtClean="0">
                <a:solidFill>
                  <a:schemeClr val="tx1"/>
                </a:solidFill>
                <a:latin typeface="Arial" panose="020B0604020202020204" pitchFamily="34" charset="0"/>
                <a:cs typeface="Arial" panose="020B0604020202020204" pitchFamily="34" charset="0"/>
                <a:hlinkClick r:id="rId3"/>
              </a:rPr>
              <a:t>www.arcgis.com</a:t>
            </a:r>
            <a:r>
              <a:rPr lang="en-GB" sz="3200" b="1" dirty="0" smtClean="0">
                <a:solidFill>
                  <a:schemeClr val="tx1"/>
                </a:solidFill>
                <a:latin typeface="Arial" panose="020B0604020202020204" pitchFamily="34" charset="0"/>
                <a:cs typeface="Arial" panose="020B0604020202020204" pitchFamily="34" charset="0"/>
              </a:rPr>
              <a:t>  </a:t>
            </a:r>
            <a:endParaRPr lang="en-GB" sz="3200" b="1" dirty="0">
              <a:solidFill>
                <a:schemeClr val="tx1"/>
              </a:solidFill>
              <a:latin typeface="Arial" panose="020B0604020202020204" pitchFamily="34" charset="0"/>
              <a:cs typeface="Arial" panose="020B0604020202020204" pitchFamily="34" charset="0"/>
            </a:endParaRPr>
          </a:p>
        </p:txBody>
      </p:sp>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rotWithShape="1">
          <a:blip r:embed="rId5"/>
          <a:srcRect t="3757" b="4951"/>
          <a:stretch/>
        </p:blipFill>
        <p:spPr>
          <a:xfrm>
            <a:off x="825623" y="2250953"/>
            <a:ext cx="8654248" cy="4444108"/>
          </a:xfrm>
          <a:prstGeom prst="rect">
            <a:avLst/>
          </a:prstGeom>
        </p:spPr>
      </p:pic>
      <p:sp>
        <p:nvSpPr>
          <p:cNvPr id="9" name="Elipse 8"/>
          <p:cNvSpPr/>
          <p:nvPr/>
        </p:nvSpPr>
        <p:spPr>
          <a:xfrm>
            <a:off x="4093887" y="4740676"/>
            <a:ext cx="1161694" cy="69245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0221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204186" y="740208"/>
            <a:ext cx="9579005"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ArcGIS Online Account</a:t>
            </a:r>
          </a:p>
          <a:p>
            <a:pPr algn="ctr">
              <a:tabLst>
                <a:tab pos="177800" algn="l"/>
              </a:tabLst>
            </a:pPr>
            <a:r>
              <a:rPr lang="en-GB" sz="3200" b="1" dirty="0">
                <a:solidFill>
                  <a:schemeClr val="tx1"/>
                </a:solidFill>
                <a:latin typeface="Arial" panose="020B0604020202020204" pitchFamily="34" charset="0"/>
                <a:cs typeface="Arial" panose="020B0604020202020204" pitchFamily="34" charset="0"/>
                <a:hlinkClick r:id="rId3"/>
              </a:rPr>
              <a:t>http://</a:t>
            </a:r>
            <a:r>
              <a:rPr lang="en-GB" sz="3200" b="1" dirty="0" smtClean="0">
                <a:solidFill>
                  <a:schemeClr val="tx1"/>
                </a:solidFill>
                <a:latin typeface="Arial" panose="020B0604020202020204" pitchFamily="34" charset="0"/>
                <a:cs typeface="Arial" panose="020B0604020202020204" pitchFamily="34" charset="0"/>
                <a:hlinkClick r:id="rId3"/>
              </a:rPr>
              <a:t>www.arcgis.com</a:t>
            </a:r>
            <a:r>
              <a:rPr lang="en-GB" sz="3200" b="1" dirty="0" smtClean="0">
                <a:solidFill>
                  <a:schemeClr val="tx1"/>
                </a:solidFill>
                <a:latin typeface="Arial" panose="020B0604020202020204" pitchFamily="34" charset="0"/>
                <a:cs typeface="Arial" panose="020B0604020202020204" pitchFamily="34" charset="0"/>
              </a:rPr>
              <a:t>  </a:t>
            </a:r>
            <a:endParaRPr lang="en-GB" sz="3200" b="1" dirty="0">
              <a:solidFill>
                <a:schemeClr val="tx1"/>
              </a:solidFill>
              <a:latin typeface="Arial" panose="020B0604020202020204" pitchFamily="34" charset="0"/>
              <a:cs typeface="Arial" panose="020B0604020202020204" pitchFamily="34" charset="0"/>
            </a:endParaRPr>
          </a:p>
        </p:txBody>
      </p:sp>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rotWithShape="1">
          <a:blip r:embed="rId5"/>
          <a:srcRect t="3916" b="4473"/>
          <a:stretch/>
        </p:blipFill>
        <p:spPr>
          <a:xfrm>
            <a:off x="914400" y="2032986"/>
            <a:ext cx="8623904" cy="4443984"/>
          </a:xfrm>
          <a:prstGeom prst="rect">
            <a:avLst/>
          </a:prstGeom>
        </p:spPr>
      </p:pic>
      <p:sp>
        <p:nvSpPr>
          <p:cNvPr id="10" name="Elipse 9"/>
          <p:cNvSpPr/>
          <p:nvPr/>
        </p:nvSpPr>
        <p:spPr>
          <a:xfrm>
            <a:off x="5226352" y="3908749"/>
            <a:ext cx="2413446" cy="69245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834636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ángulo 9"/>
          <p:cNvSpPr/>
          <p:nvPr/>
        </p:nvSpPr>
        <p:spPr>
          <a:xfrm>
            <a:off x="204186" y="740208"/>
            <a:ext cx="9579005"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BTS Group</a:t>
            </a:r>
            <a:endParaRPr lang="en-GB" sz="3200" b="1" dirty="0">
              <a:solidFill>
                <a:schemeClr val="tx1"/>
              </a:solidFill>
              <a:latin typeface="Arial" panose="020B0604020202020204" pitchFamily="34" charset="0"/>
              <a:cs typeface="Arial" panose="020B0604020202020204" pitchFamily="34" charset="0"/>
            </a:endParaRPr>
          </a:p>
        </p:txBody>
      </p:sp>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rotWithShape="1">
          <a:blip r:embed="rId4"/>
          <a:srcRect t="4235" b="4792"/>
          <a:stretch/>
        </p:blipFill>
        <p:spPr>
          <a:xfrm>
            <a:off x="843380" y="1722269"/>
            <a:ext cx="8684317" cy="4443984"/>
          </a:xfrm>
          <a:prstGeom prst="rect">
            <a:avLst/>
          </a:prstGeom>
        </p:spPr>
      </p:pic>
    </p:spTree>
    <p:extLst>
      <p:ext uri="{BB962C8B-B14F-4D97-AF65-F5344CB8AC3E}">
        <p14:creationId xmlns:p14="http://schemas.microsoft.com/office/powerpoint/2010/main" val="3937287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1605956"/>
            <a:ext cx="9906000" cy="3193653"/>
          </a:xfrm>
          <a:prstGeom prst="rect">
            <a:avLst/>
          </a:prstGeom>
          <a:solidFill>
            <a:srgbClr val="009DD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Rectángulo 47"/>
          <p:cNvSpPr/>
          <p:nvPr/>
        </p:nvSpPr>
        <p:spPr>
          <a:xfrm>
            <a:off x="365126" y="4905376"/>
            <a:ext cx="9159875" cy="10807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200" dirty="0">
                <a:solidFill>
                  <a:srgbClr val="000000"/>
                </a:solidFill>
                <a:latin typeface="Avenir Black"/>
                <a:cs typeface="Avenir Black"/>
              </a:rPr>
              <a:t>Thank you</a:t>
            </a:r>
          </a:p>
          <a:p>
            <a:pPr algn="ctr">
              <a:defRPr/>
            </a:pPr>
            <a:r>
              <a:rPr lang="en-US" sz="1400" dirty="0">
                <a:solidFill>
                  <a:srgbClr val="000000"/>
                </a:solidFill>
                <a:latin typeface="Avenir Book"/>
                <a:cs typeface="Avenir Book"/>
              </a:rPr>
              <a:t>Barcelona, 2017</a:t>
            </a:r>
            <a:endParaRPr lang="en-US" sz="1100" dirty="0">
              <a:solidFill>
                <a:srgbClr val="000000"/>
              </a:solidFill>
              <a:latin typeface="Avenir Book"/>
              <a:cs typeface="Avenir Book"/>
            </a:endParaRPr>
          </a:p>
        </p:txBody>
      </p:sp>
      <p:pic>
        <p:nvPicPr>
          <p:cNvPr id="34820" name="Imagen 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73300" y="1728789"/>
            <a:ext cx="53848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40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adroTexto 1"/>
          <p:cNvSpPr txBox="1"/>
          <p:nvPr/>
        </p:nvSpPr>
        <p:spPr>
          <a:xfrm>
            <a:off x="1116981" y="1742749"/>
            <a:ext cx="8035881" cy="2246769"/>
          </a:xfrm>
          <a:prstGeom prst="rect">
            <a:avLst/>
          </a:prstGeom>
          <a:noFill/>
        </p:spPr>
        <p:txBody>
          <a:bodyPr wrap="square" rtlCol="0">
            <a:spAutoFit/>
          </a:bodyPr>
          <a:lstStyle/>
          <a:p>
            <a:r>
              <a:rPr lang="en-GB" sz="2000" b="1" dirty="0"/>
              <a:t>I. Activities in the </a:t>
            </a:r>
            <a:r>
              <a:rPr lang="en-GB" sz="2000" b="1" dirty="0" smtClean="0"/>
              <a:t>class (</a:t>
            </a:r>
            <a:r>
              <a:rPr lang="en-GB" sz="2000" b="1" dirty="0" smtClean="0">
                <a:solidFill>
                  <a:srgbClr val="00B4F1"/>
                </a:solidFill>
              </a:rPr>
              <a:t>Demos  - Data imputation</a:t>
            </a:r>
            <a:r>
              <a:rPr lang="en-GB" sz="2000" b="1" dirty="0" smtClean="0"/>
              <a:t>)</a:t>
            </a:r>
            <a:endParaRPr lang="en-GB" sz="2000" b="1" dirty="0"/>
          </a:p>
          <a:p>
            <a:endParaRPr lang="en-GB" sz="2000" b="1" dirty="0"/>
          </a:p>
          <a:p>
            <a:r>
              <a:rPr lang="en-GB" sz="2000" b="1" dirty="0"/>
              <a:t>II. </a:t>
            </a:r>
            <a:r>
              <a:rPr lang="en-GB" sz="2000" b="1" dirty="0" smtClean="0"/>
              <a:t>Exercise</a:t>
            </a:r>
            <a:endParaRPr lang="es-ES" sz="2000" dirty="0"/>
          </a:p>
          <a:p>
            <a:pPr marL="376238"/>
            <a:r>
              <a:rPr lang="en-GB" sz="2000" dirty="0"/>
              <a:t>Use </a:t>
            </a:r>
            <a:r>
              <a:rPr lang="en-GB" sz="2000" dirty="0" smtClean="0"/>
              <a:t>a </a:t>
            </a:r>
            <a:r>
              <a:rPr lang="en-US" sz="2000" dirty="0"/>
              <a:t>Pandas </a:t>
            </a:r>
            <a:r>
              <a:rPr lang="en-US" sz="2000" dirty="0" err="1"/>
              <a:t>DataFrame</a:t>
            </a:r>
            <a:r>
              <a:rPr lang="en-US" sz="2000" dirty="0"/>
              <a:t> </a:t>
            </a:r>
            <a:r>
              <a:rPr lang="en-US" sz="2000" dirty="0" smtClean="0"/>
              <a:t>“Bike sharing”</a:t>
            </a:r>
            <a:r>
              <a:rPr lang="en-GB" sz="2000" dirty="0" smtClean="0"/>
              <a:t> : </a:t>
            </a:r>
            <a:endParaRPr lang="es-ES" sz="2000" dirty="0"/>
          </a:p>
          <a:p>
            <a:pPr marL="719138" indent="-342900">
              <a:buFont typeface="Arial" panose="020B0604020202020204" pitchFamily="34" charset="0"/>
              <a:buChar char="•"/>
            </a:pPr>
            <a:r>
              <a:rPr lang="en-US" sz="2000" dirty="0" smtClean="0"/>
              <a:t>Perform the imputation for the variable “temp”.</a:t>
            </a:r>
            <a:endParaRPr lang="es-ES" sz="2000" dirty="0"/>
          </a:p>
          <a:p>
            <a:pPr marL="719138" indent="-342900">
              <a:buFont typeface="Arial" panose="020B0604020202020204" pitchFamily="34" charset="0"/>
              <a:buChar char="•"/>
            </a:pPr>
            <a:r>
              <a:rPr lang="en-US" sz="2000" dirty="0"/>
              <a:t>Commit scripts to your </a:t>
            </a:r>
            <a:r>
              <a:rPr lang="en-US" sz="2000" dirty="0" err="1" smtClean="0"/>
              <a:t>Git</a:t>
            </a:r>
            <a:r>
              <a:rPr lang="en-US" sz="2000" dirty="0" smtClean="0"/>
              <a:t>. </a:t>
            </a:r>
          </a:p>
          <a:p>
            <a:pPr marL="719138" indent="-342900">
              <a:buFont typeface="Arial" panose="020B0604020202020204" pitchFamily="34" charset="0"/>
              <a:buChar char="•"/>
            </a:pPr>
            <a:r>
              <a:rPr lang="en-US" sz="2000" dirty="0" smtClean="0"/>
              <a:t>Create your </a:t>
            </a:r>
            <a:r>
              <a:rPr lang="en-US" sz="2000" dirty="0"/>
              <a:t>repository </a:t>
            </a:r>
            <a:r>
              <a:rPr lang="en-US" sz="2000" dirty="0" smtClean="0"/>
              <a:t>“</a:t>
            </a:r>
            <a:r>
              <a:rPr lang="en-US" sz="2000" dirty="0" err="1" smtClean="0"/>
              <a:t>DataScienceFoundations</a:t>
            </a:r>
            <a:r>
              <a:rPr lang="en-US" sz="2000" dirty="0" smtClean="0"/>
              <a:t>”.</a:t>
            </a:r>
            <a:endParaRPr lang="es-ES" sz="2000" dirty="0"/>
          </a:p>
        </p:txBody>
      </p:sp>
      <p:sp>
        <p:nvSpPr>
          <p:cNvPr id="7"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a:solidFill>
                  <a:schemeClr val="tx1"/>
                </a:solidFill>
                <a:latin typeface="Arial" panose="020B0604020202020204" pitchFamily="34" charset="0"/>
                <a:cs typeface="Arial" panose="020B0604020202020204" pitchFamily="34" charset="0"/>
              </a:rPr>
              <a:t>Contents</a:t>
            </a:r>
          </a:p>
        </p:txBody>
      </p:sp>
      <p:pic>
        <p:nvPicPr>
          <p:cNvPr id="8" name="Picture 2" descr="C:\Users\jordi.selles\Desktop\logo_EURECAT_Alta.jpg">
            <a:extLst>
              <a:ext uri="{FF2B5EF4-FFF2-40B4-BE49-F238E27FC236}">
                <a16:creationId xmlns:a16="http://schemas.microsoft.com/office/drawing/2014/main" xmlns="" id="{7B2EB3E4-3A7F-43C4-B1A5-54F90A9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925" y="3966596"/>
            <a:ext cx="3227014" cy="2891404"/>
          </a:xfrm>
          <a:prstGeom prst="rect">
            <a:avLst/>
          </a:prstGeom>
        </p:spPr>
      </p:pic>
    </p:spTree>
    <p:extLst>
      <p:ext uri="{BB962C8B-B14F-4D97-AF65-F5344CB8AC3E}">
        <p14:creationId xmlns:p14="http://schemas.microsoft.com/office/powerpoint/2010/main" val="4042285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815949" y="3129995"/>
            <a:ext cx="5033750" cy="584775"/>
          </a:xfrm>
          <a:prstGeom prst="rect">
            <a:avLst/>
          </a:prstGeom>
          <a:noFill/>
        </p:spPr>
        <p:txBody>
          <a:bodyPr wrap="none" rtlCol="0">
            <a:spAutoFit/>
          </a:bodyPr>
          <a:lstStyle/>
          <a:p>
            <a:r>
              <a:rPr lang="en-US" sz="3200" b="1" dirty="0" smtClean="0">
                <a:latin typeface="Arial" charset="0"/>
                <a:ea typeface="Arial" charset="0"/>
                <a:cs typeface="Arial" charset="0"/>
              </a:rPr>
              <a:t>Demo of Data Imputation</a:t>
            </a:r>
            <a:endParaRPr lang="en-US" sz="3200" b="1" dirty="0">
              <a:latin typeface="Arial" charset="0"/>
              <a:ea typeface="Arial" charset="0"/>
              <a:cs typeface="Arial" charset="0"/>
            </a:endParaRPr>
          </a:p>
        </p:txBody>
      </p:sp>
      <p:pic>
        <p:nvPicPr>
          <p:cNvPr id="5" name="Picture 2" descr="C:\Users\jordi.selles\Desktop\logo_EURECAT_Alta.jpg">
            <a:extLst>
              <a:ext uri="{FF2B5EF4-FFF2-40B4-BE49-F238E27FC236}">
                <a16:creationId xmlns="" xmlns:a16="http://schemas.microsoft.com/office/drawing/2014/main" id="{B065348B-7824-4104-86E5-1E5ABDE1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545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9"/>
          <p:cNvSpPr/>
          <p:nvPr/>
        </p:nvSpPr>
        <p:spPr>
          <a:xfrm>
            <a:off x="381001" y="367343"/>
            <a:ext cx="9144001" cy="12446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360000" rtlCol="0" anchor="ctr"/>
          <a:lstStyle/>
          <a:p>
            <a:pPr algn="ctr">
              <a:tabLst>
                <a:tab pos="177800" algn="l"/>
              </a:tabLst>
            </a:pPr>
            <a:r>
              <a:rPr lang="en-GB" sz="3200" b="1" dirty="0" smtClean="0">
                <a:solidFill>
                  <a:schemeClr val="tx1"/>
                </a:solidFill>
                <a:latin typeface="Arial" panose="020B0604020202020204" pitchFamily="34" charset="0"/>
                <a:cs typeface="Arial" panose="020B0604020202020204" pitchFamily="34" charset="0"/>
              </a:rPr>
              <a:t>Demo 1</a:t>
            </a:r>
            <a:endParaRPr lang="en-GB" sz="3200" b="1" dirty="0">
              <a:solidFill>
                <a:schemeClr val="tx1"/>
              </a:solidFill>
              <a:latin typeface="Arial" panose="020B0604020202020204" pitchFamily="34" charset="0"/>
              <a:cs typeface="Arial" panose="020B0604020202020204" pitchFamily="34" charset="0"/>
            </a:endParaRPr>
          </a:p>
        </p:txBody>
      </p:sp>
      <p:pic>
        <p:nvPicPr>
          <p:cNvPr id="7" name="Picture 2" descr="C:\Users\jordi.selles\Desktop\logo_EURECAT_Alta.jpg">
            <a:extLst>
              <a:ext uri="{FF2B5EF4-FFF2-40B4-BE49-F238E27FC236}">
                <a16:creationId xmlns="" xmlns:a16="http://schemas.microsoft.com/office/drawing/2014/main" id="{BE72F554-0484-4352-923D-E0DDCE54F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0" y="1227846"/>
            <a:ext cx="9905999" cy="2062103"/>
          </a:xfrm>
          <a:prstGeom prst="rect">
            <a:avLst/>
          </a:prstGeom>
          <a:noFill/>
        </p:spPr>
        <p:txBody>
          <a:bodyPr wrap="square" rtlCol="0">
            <a:spAutoFit/>
          </a:bodyPr>
          <a:lstStyle/>
          <a:p>
            <a:pPr marL="342900" indent="-342900" algn="just">
              <a:buFont typeface="Arial" panose="020B0604020202020204" pitchFamily="34" charset="0"/>
              <a:buChar char="•"/>
            </a:pPr>
            <a:r>
              <a:rPr lang="en-US" sz="1900" b="1" dirty="0"/>
              <a:t>Objective: </a:t>
            </a:r>
            <a:r>
              <a:rPr lang="en-US" sz="1900" dirty="0"/>
              <a:t>Mastering skills about </a:t>
            </a:r>
            <a:r>
              <a:rPr lang="en-US" sz="1900" dirty="0" smtClean="0"/>
              <a:t>Data exploration and Imputation.</a:t>
            </a:r>
            <a:endParaRPr lang="en-US" sz="1900" dirty="0"/>
          </a:p>
          <a:p>
            <a:pPr marL="342900" indent="-342900" algn="just">
              <a:buFont typeface="Arial" panose="020B0604020202020204" pitchFamily="34" charset="0"/>
              <a:buChar char="•"/>
            </a:pPr>
            <a:r>
              <a:rPr lang="en-US" sz="1900" b="1" dirty="0" err="1" smtClean="0"/>
              <a:t>Phyton</a:t>
            </a:r>
            <a:r>
              <a:rPr lang="en-US" sz="1900" b="1" dirty="0" smtClean="0"/>
              <a:t> libraries </a:t>
            </a:r>
            <a:r>
              <a:rPr lang="en-US" sz="1900" b="1" dirty="0"/>
              <a:t>for </a:t>
            </a:r>
            <a:r>
              <a:rPr lang="en-US" sz="1900" b="1" dirty="0" smtClean="0"/>
              <a:t>Descriptive Statistics</a:t>
            </a:r>
            <a:r>
              <a:rPr lang="en-US" sz="1900" dirty="0" smtClean="0"/>
              <a:t>: </a:t>
            </a:r>
            <a:r>
              <a:rPr lang="es-ES" sz="2000" dirty="0"/>
              <a:t> Pandas, </a:t>
            </a:r>
            <a:r>
              <a:rPr lang="es-ES" sz="2000" dirty="0" err="1"/>
              <a:t>numpy</a:t>
            </a:r>
            <a:r>
              <a:rPr lang="es-ES" sz="2000" dirty="0"/>
              <a:t> </a:t>
            </a:r>
            <a:r>
              <a:rPr lang="es-ES" sz="2000" dirty="0" smtClean="0"/>
              <a:t> and </a:t>
            </a:r>
            <a:r>
              <a:rPr lang="es-ES" sz="1900" dirty="0" err="1"/>
              <a:t>Matplotlib</a:t>
            </a:r>
            <a:r>
              <a:rPr lang="es-ES" sz="1900" dirty="0"/>
              <a:t>.</a:t>
            </a:r>
          </a:p>
          <a:p>
            <a:pPr algn="just"/>
            <a:endParaRPr lang="es-ES" sz="1200" dirty="0" smtClean="0"/>
          </a:p>
          <a:p>
            <a:pPr marL="342900" indent="-342900" algn="just">
              <a:buFont typeface="Arial" panose="020B0604020202020204" pitchFamily="34" charset="0"/>
              <a:buChar char="•"/>
            </a:pPr>
            <a:r>
              <a:rPr lang="en-US" sz="2000" dirty="0" smtClean="0"/>
              <a:t>Create a new notebook</a:t>
            </a:r>
            <a:r>
              <a:rPr lang="en-US" sz="2000" dirty="0"/>
              <a:t> </a:t>
            </a:r>
            <a:r>
              <a:rPr lang="en-US" sz="2000" dirty="0" smtClean="0"/>
              <a:t>and put </a:t>
            </a:r>
            <a:r>
              <a:rPr lang="en-US" sz="2000" dirty="0"/>
              <a:t>your </a:t>
            </a:r>
            <a:r>
              <a:rPr lang="en-US" sz="2000" dirty="0" smtClean="0"/>
              <a:t>code in the final. </a:t>
            </a:r>
            <a:endParaRPr lang="en-US" sz="1900" dirty="0"/>
          </a:p>
          <a:p>
            <a:pPr marL="342900" indent="-342900" algn="just">
              <a:buFont typeface="Arial" panose="020B0604020202020204" pitchFamily="34" charset="0"/>
              <a:buChar char="•"/>
            </a:pPr>
            <a:r>
              <a:rPr lang="en-US" sz="1900" dirty="0"/>
              <a:t>Export your </a:t>
            </a:r>
            <a:r>
              <a:rPr lang="en-US" sz="1900" dirty="0" smtClean="0"/>
              <a:t>Demo 1 *.</a:t>
            </a:r>
            <a:r>
              <a:rPr lang="en-US" sz="1900" dirty="0" err="1"/>
              <a:t>ipynb</a:t>
            </a:r>
            <a:r>
              <a:rPr lang="en-US" sz="1900" dirty="0"/>
              <a:t> notebook and push it to your repository </a:t>
            </a:r>
            <a:r>
              <a:rPr lang="en-US" sz="1900" dirty="0" smtClean="0"/>
              <a:t>“</a:t>
            </a:r>
            <a:r>
              <a:rPr lang="en-US" sz="1900" dirty="0" err="1" smtClean="0"/>
              <a:t>DataScienceFoundations</a:t>
            </a:r>
            <a:r>
              <a:rPr lang="en-US" sz="1900" dirty="0" smtClean="0"/>
              <a:t>”.</a:t>
            </a:r>
          </a:p>
          <a:p>
            <a:pPr algn="just"/>
            <a:endParaRPr lang="en-US" sz="1900" dirty="0" smtClean="0"/>
          </a:p>
        </p:txBody>
      </p:sp>
    </p:spTree>
    <p:extLst>
      <p:ext uri="{BB962C8B-B14F-4D97-AF65-F5344CB8AC3E}">
        <p14:creationId xmlns:p14="http://schemas.microsoft.com/office/powerpoint/2010/main" val="172048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Imagen 11" descr="Logo-BTS.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8001" y="236538"/>
            <a:ext cx="22002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117788" y="3129995"/>
            <a:ext cx="3780202" cy="1077218"/>
          </a:xfrm>
          <a:prstGeom prst="rect">
            <a:avLst/>
          </a:prstGeom>
          <a:noFill/>
        </p:spPr>
        <p:txBody>
          <a:bodyPr wrap="none" rtlCol="0">
            <a:spAutoFit/>
          </a:bodyPr>
          <a:lstStyle/>
          <a:p>
            <a:pPr algn="ctr"/>
            <a:r>
              <a:rPr lang="en-US" sz="3200" b="1" dirty="0" smtClean="0">
                <a:latin typeface="Arial" charset="0"/>
                <a:ea typeface="Arial" charset="0"/>
                <a:cs typeface="Arial" charset="0"/>
              </a:rPr>
              <a:t>Class </a:t>
            </a:r>
            <a:r>
              <a:rPr lang="en-US" sz="3200" b="1" dirty="0" err="1" smtClean="0">
                <a:latin typeface="Arial" charset="0"/>
                <a:ea typeface="Arial" charset="0"/>
                <a:cs typeface="Arial" charset="0"/>
              </a:rPr>
              <a:t>Exercice</a:t>
            </a:r>
            <a:r>
              <a:rPr lang="en-US" sz="3200" b="1" dirty="0">
                <a:latin typeface="Arial" charset="0"/>
                <a:ea typeface="Arial" charset="0"/>
                <a:cs typeface="Arial" charset="0"/>
              </a:rPr>
              <a:t> </a:t>
            </a:r>
            <a:endParaRPr lang="en-US" sz="3200" b="1" dirty="0" smtClean="0">
              <a:latin typeface="Arial" charset="0"/>
              <a:ea typeface="Arial" charset="0"/>
              <a:cs typeface="Arial" charset="0"/>
            </a:endParaRPr>
          </a:p>
          <a:p>
            <a:pPr algn="ctr"/>
            <a:r>
              <a:rPr lang="en-US" sz="3200" b="1" dirty="0" smtClean="0">
                <a:latin typeface="Arial" charset="0"/>
                <a:ea typeface="Arial" charset="0"/>
                <a:cs typeface="Arial" charset="0"/>
              </a:rPr>
              <a:t>of </a:t>
            </a:r>
            <a:r>
              <a:rPr lang="en-US" sz="3200" b="1" dirty="0">
                <a:latin typeface="Arial" charset="0"/>
                <a:ea typeface="Arial" charset="0"/>
                <a:cs typeface="Arial" charset="0"/>
              </a:rPr>
              <a:t>Data Imputation</a:t>
            </a:r>
          </a:p>
        </p:txBody>
      </p:sp>
      <p:pic>
        <p:nvPicPr>
          <p:cNvPr id="5" name="Picture 2" descr="C:\Users\jordi.selles\Desktop\logo_EURECAT_Alta.jpg">
            <a:extLst>
              <a:ext uri="{FF2B5EF4-FFF2-40B4-BE49-F238E27FC236}">
                <a16:creationId xmlns="" xmlns:a16="http://schemas.microsoft.com/office/drawing/2014/main" id="{B065348B-7824-4104-86E5-1E5ABDE1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5023" y="257028"/>
            <a:ext cx="19240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613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AC0F824012F34E9D0040B4F06A53D5" ma:contentTypeVersion="2" ma:contentTypeDescription="Create a new document." ma:contentTypeScope="" ma:versionID="c8a86c822cfb43c4dc2c121d5333982f">
  <xsd:schema xmlns:xsd="http://www.w3.org/2001/XMLSchema" xmlns:xs="http://www.w3.org/2001/XMLSchema" xmlns:p="http://schemas.microsoft.com/office/2006/metadata/properties" xmlns:ns2="e7c13240-f228-43bc-84f4-14b26bd2a47f" targetNamespace="http://schemas.microsoft.com/office/2006/metadata/properties" ma:root="true" ma:fieldsID="baf3987b8481008776824c777b980b09" ns2:_="">
    <xsd:import namespace="e7c13240-f228-43bc-84f4-14b26bd2a47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c13240-f228-43bc-84f4-14b26bd2a47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46F616-FFCE-410B-A187-93F520603C3E}"/>
</file>

<file path=customXml/itemProps2.xml><?xml version="1.0" encoding="utf-8"?>
<ds:datastoreItem xmlns:ds="http://schemas.openxmlformats.org/officeDocument/2006/customXml" ds:itemID="{E427BA71-CC22-41D4-A8FF-0B36814CD4D4}"/>
</file>

<file path=customXml/itemProps3.xml><?xml version="1.0" encoding="utf-8"?>
<ds:datastoreItem xmlns:ds="http://schemas.openxmlformats.org/officeDocument/2006/customXml" ds:itemID="{245B4A7A-B9B9-462B-BB6B-E57CD54515AA}"/>
</file>

<file path=docProps/app.xml><?xml version="1.0" encoding="utf-8"?>
<Properties xmlns="http://schemas.openxmlformats.org/officeDocument/2006/extended-properties" xmlns:vt="http://schemas.openxmlformats.org/officeDocument/2006/docPropsVTypes">
  <Template>Office Theme</Template>
  <TotalTime>56397</TotalTime>
  <Words>530</Words>
  <Application>Microsoft Office PowerPoint</Application>
  <PresentationFormat>A4 (210 x 297 mm)</PresentationFormat>
  <Paragraphs>90</Paragraphs>
  <Slides>53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53</vt:i4>
      </vt:variant>
    </vt:vector>
  </HeadingPairs>
  <TitlesOfParts>
    <vt:vector size="59" baseType="lpstr">
      <vt:lpstr>Arial</vt:lpstr>
      <vt:lpstr>Avenir Black</vt:lpstr>
      <vt:lpstr>Avenir Book</vt:lpstr>
      <vt:lpstr>Calibri</vt:lpstr>
      <vt:lpstr>Calibri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 Clotet</dc:creator>
  <cp:lastModifiedBy>Francisco Sacramento Gutierres</cp:lastModifiedBy>
  <cp:revision>540</cp:revision>
  <cp:lastPrinted>2017-09-19T10:05:14Z</cp:lastPrinted>
  <dcterms:created xsi:type="dcterms:W3CDTF">2017-07-25T14:01:34Z</dcterms:created>
  <dcterms:modified xsi:type="dcterms:W3CDTF">2017-10-29T21:36:53Z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0x0101008EAC0F824012F34E9D0040B4F06A53D5</vt:lpwstr>
  </property>
</Properties>
</file>